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6"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EB517B-8053-477A-9352-5593B0DB37BC}" type="doc">
      <dgm:prSet loTypeId="urn:microsoft.com/office/officeart/2005/8/layout/vList2" loCatId="list" qsTypeId="urn:microsoft.com/office/officeart/2005/8/quickstyle/simple2" qsCatId="simple" csTypeId="urn:microsoft.com/office/officeart/2005/8/colors/colorful5" csCatId="colorful"/>
      <dgm:spPr/>
      <dgm:t>
        <a:bodyPr/>
        <a:lstStyle/>
        <a:p>
          <a:endParaRPr lang="en-US"/>
        </a:p>
      </dgm:t>
    </dgm:pt>
    <dgm:pt modelId="{688A33DD-AC4D-4152-9A5E-5BF2A0404525}">
      <dgm:prSet/>
      <dgm:spPr/>
      <dgm:t>
        <a:bodyPr/>
        <a:lstStyle/>
        <a:p>
          <a:r>
            <a:rPr lang="en-US"/>
            <a:t>Dermatoscopy is a widely used diagnostic technique that improves the diagnosis of benign and malignant pigmented skin lesions in comparison to examination with the unaided eye </a:t>
          </a:r>
        </a:p>
      </dgm:t>
    </dgm:pt>
    <dgm:pt modelId="{4BA6692B-262E-418A-9CE4-62D76CAF04F0}" type="parTrans" cxnId="{563BBE35-650E-4C88-A9BE-0AB40B9645D5}">
      <dgm:prSet/>
      <dgm:spPr/>
      <dgm:t>
        <a:bodyPr/>
        <a:lstStyle/>
        <a:p>
          <a:endParaRPr lang="en-US"/>
        </a:p>
      </dgm:t>
    </dgm:pt>
    <dgm:pt modelId="{AAF2A176-AC63-4D18-8F52-D341037E76F0}" type="sibTrans" cxnId="{563BBE35-650E-4C88-A9BE-0AB40B9645D5}">
      <dgm:prSet/>
      <dgm:spPr/>
      <dgm:t>
        <a:bodyPr/>
        <a:lstStyle/>
        <a:p>
          <a:endParaRPr lang="en-US"/>
        </a:p>
      </dgm:t>
    </dgm:pt>
    <dgm:pt modelId="{394BB482-60FC-453B-9822-C337B6CBF77B}">
      <dgm:prSet/>
      <dgm:spPr/>
      <dgm:t>
        <a:bodyPr/>
        <a:lstStyle/>
        <a:p>
          <a:r>
            <a:rPr lang="en-US"/>
            <a:t>Tschandl, Rosendahl, and Kittler (2015) researched on this dataset to better characterize dermatoscopic patterns of several types of flat pigmented facial lesions and to analyze their significance by calculating their relative risks and diagnostic values</a:t>
          </a:r>
        </a:p>
      </dgm:t>
    </dgm:pt>
    <dgm:pt modelId="{DE15BF5E-70B6-4402-9223-C6E9618D0346}" type="parTrans" cxnId="{9759A518-299C-4C2D-8159-AE791A27BA98}">
      <dgm:prSet/>
      <dgm:spPr/>
      <dgm:t>
        <a:bodyPr/>
        <a:lstStyle/>
        <a:p>
          <a:endParaRPr lang="en-US"/>
        </a:p>
      </dgm:t>
    </dgm:pt>
    <dgm:pt modelId="{968FE881-9E94-4AB0-B900-409BD0D1D8E8}" type="sibTrans" cxnId="{9759A518-299C-4C2D-8159-AE791A27BA98}">
      <dgm:prSet/>
      <dgm:spPr/>
      <dgm:t>
        <a:bodyPr/>
        <a:lstStyle/>
        <a:p>
          <a:endParaRPr lang="en-US"/>
        </a:p>
      </dgm:t>
    </dgm:pt>
    <dgm:pt modelId="{7F183605-E9D7-4FB8-BE91-A97B6A0C9BAF}">
      <dgm:prSet/>
      <dgm:spPr/>
      <dgm:t>
        <a:bodyPr/>
        <a:lstStyle/>
        <a:p>
          <a:r>
            <a:rPr lang="en-US"/>
            <a:t>They prospectively analyzed dermatoscopic images of 240 flat pigmented facial skin lesions collected consecutively from 195 patients (41.5% females, mean age: 61 ± 14 years) between 2007 and March 2012 in a primary skin cancer practice situated in Queensland, Australia.</a:t>
          </a:r>
        </a:p>
      </dgm:t>
    </dgm:pt>
    <dgm:pt modelId="{7F9DF114-846E-4436-BF55-234F6A261908}" type="parTrans" cxnId="{FE875EDB-7CE0-4EF8-BCD9-F3B27B80FEB0}">
      <dgm:prSet/>
      <dgm:spPr/>
      <dgm:t>
        <a:bodyPr/>
        <a:lstStyle/>
        <a:p>
          <a:endParaRPr lang="en-US"/>
        </a:p>
      </dgm:t>
    </dgm:pt>
    <dgm:pt modelId="{776F7DE4-2C6F-4198-A781-A80363F841E5}" type="sibTrans" cxnId="{FE875EDB-7CE0-4EF8-BCD9-F3B27B80FEB0}">
      <dgm:prSet/>
      <dgm:spPr/>
      <dgm:t>
        <a:bodyPr/>
        <a:lstStyle/>
        <a:p>
          <a:endParaRPr lang="en-US"/>
        </a:p>
      </dgm:t>
    </dgm:pt>
    <dgm:pt modelId="{95FCBD80-C98D-43D0-AC3E-57B8F96D3685}" type="pres">
      <dgm:prSet presAssocID="{6BEB517B-8053-477A-9352-5593B0DB37BC}" presName="linear" presStyleCnt="0">
        <dgm:presLayoutVars>
          <dgm:animLvl val="lvl"/>
          <dgm:resizeHandles val="exact"/>
        </dgm:presLayoutVars>
      </dgm:prSet>
      <dgm:spPr/>
    </dgm:pt>
    <dgm:pt modelId="{9B0DBCC7-266A-47DC-B047-6B325D5B156E}" type="pres">
      <dgm:prSet presAssocID="{688A33DD-AC4D-4152-9A5E-5BF2A0404525}" presName="parentText" presStyleLbl="node1" presStyleIdx="0" presStyleCnt="3">
        <dgm:presLayoutVars>
          <dgm:chMax val="0"/>
          <dgm:bulletEnabled val="1"/>
        </dgm:presLayoutVars>
      </dgm:prSet>
      <dgm:spPr/>
    </dgm:pt>
    <dgm:pt modelId="{02731310-83EE-49A7-92C3-B37C470BB3F2}" type="pres">
      <dgm:prSet presAssocID="{AAF2A176-AC63-4D18-8F52-D341037E76F0}" presName="spacer" presStyleCnt="0"/>
      <dgm:spPr/>
    </dgm:pt>
    <dgm:pt modelId="{26A4ABE8-C921-4026-8809-A31735B14D1D}" type="pres">
      <dgm:prSet presAssocID="{394BB482-60FC-453B-9822-C337B6CBF77B}" presName="parentText" presStyleLbl="node1" presStyleIdx="1" presStyleCnt="3">
        <dgm:presLayoutVars>
          <dgm:chMax val="0"/>
          <dgm:bulletEnabled val="1"/>
        </dgm:presLayoutVars>
      </dgm:prSet>
      <dgm:spPr/>
    </dgm:pt>
    <dgm:pt modelId="{B29D3AC8-043F-4A77-BE6B-AD058905F78A}" type="pres">
      <dgm:prSet presAssocID="{968FE881-9E94-4AB0-B900-409BD0D1D8E8}" presName="spacer" presStyleCnt="0"/>
      <dgm:spPr/>
    </dgm:pt>
    <dgm:pt modelId="{17F36ABC-A39A-476D-B180-6E9EF5E8FEFA}" type="pres">
      <dgm:prSet presAssocID="{7F183605-E9D7-4FB8-BE91-A97B6A0C9BAF}" presName="parentText" presStyleLbl="node1" presStyleIdx="2" presStyleCnt="3">
        <dgm:presLayoutVars>
          <dgm:chMax val="0"/>
          <dgm:bulletEnabled val="1"/>
        </dgm:presLayoutVars>
      </dgm:prSet>
      <dgm:spPr/>
    </dgm:pt>
  </dgm:ptLst>
  <dgm:cxnLst>
    <dgm:cxn modelId="{44A9BA0C-7A4D-4465-A1D2-BBC936DE338F}" type="presOf" srcId="{7F183605-E9D7-4FB8-BE91-A97B6A0C9BAF}" destId="{17F36ABC-A39A-476D-B180-6E9EF5E8FEFA}" srcOrd="0" destOrd="0" presId="urn:microsoft.com/office/officeart/2005/8/layout/vList2"/>
    <dgm:cxn modelId="{9759A518-299C-4C2D-8159-AE791A27BA98}" srcId="{6BEB517B-8053-477A-9352-5593B0DB37BC}" destId="{394BB482-60FC-453B-9822-C337B6CBF77B}" srcOrd="1" destOrd="0" parTransId="{DE15BF5E-70B6-4402-9223-C6E9618D0346}" sibTransId="{968FE881-9E94-4AB0-B900-409BD0D1D8E8}"/>
    <dgm:cxn modelId="{563BBE35-650E-4C88-A9BE-0AB40B9645D5}" srcId="{6BEB517B-8053-477A-9352-5593B0DB37BC}" destId="{688A33DD-AC4D-4152-9A5E-5BF2A0404525}" srcOrd="0" destOrd="0" parTransId="{4BA6692B-262E-418A-9CE4-62D76CAF04F0}" sibTransId="{AAF2A176-AC63-4D18-8F52-D341037E76F0}"/>
    <dgm:cxn modelId="{926790A5-AAA9-4479-91BC-6962D4691C9D}" type="presOf" srcId="{394BB482-60FC-453B-9822-C337B6CBF77B}" destId="{26A4ABE8-C921-4026-8809-A31735B14D1D}" srcOrd="0" destOrd="0" presId="urn:microsoft.com/office/officeart/2005/8/layout/vList2"/>
    <dgm:cxn modelId="{D94143D9-DCF2-48A4-81C7-90D1F9730CDF}" type="presOf" srcId="{6BEB517B-8053-477A-9352-5593B0DB37BC}" destId="{95FCBD80-C98D-43D0-AC3E-57B8F96D3685}" srcOrd="0" destOrd="0" presId="urn:microsoft.com/office/officeart/2005/8/layout/vList2"/>
    <dgm:cxn modelId="{FE875EDB-7CE0-4EF8-BCD9-F3B27B80FEB0}" srcId="{6BEB517B-8053-477A-9352-5593B0DB37BC}" destId="{7F183605-E9D7-4FB8-BE91-A97B6A0C9BAF}" srcOrd="2" destOrd="0" parTransId="{7F9DF114-846E-4436-BF55-234F6A261908}" sibTransId="{776F7DE4-2C6F-4198-A781-A80363F841E5}"/>
    <dgm:cxn modelId="{915D55FF-3BAD-4AC6-94AB-4B676092D5C0}" type="presOf" srcId="{688A33DD-AC4D-4152-9A5E-5BF2A0404525}" destId="{9B0DBCC7-266A-47DC-B047-6B325D5B156E}" srcOrd="0" destOrd="0" presId="urn:microsoft.com/office/officeart/2005/8/layout/vList2"/>
    <dgm:cxn modelId="{F77F4277-8E58-4F5D-99C4-0A62C69C00FA}" type="presParOf" srcId="{95FCBD80-C98D-43D0-AC3E-57B8F96D3685}" destId="{9B0DBCC7-266A-47DC-B047-6B325D5B156E}" srcOrd="0" destOrd="0" presId="urn:microsoft.com/office/officeart/2005/8/layout/vList2"/>
    <dgm:cxn modelId="{EE15C4E7-2260-45F9-942C-B694C081065F}" type="presParOf" srcId="{95FCBD80-C98D-43D0-AC3E-57B8F96D3685}" destId="{02731310-83EE-49A7-92C3-B37C470BB3F2}" srcOrd="1" destOrd="0" presId="urn:microsoft.com/office/officeart/2005/8/layout/vList2"/>
    <dgm:cxn modelId="{B654ED79-AA1B-497A-9C59-761AB6310F4E}" type="presParOf" srcId="{95FCBD80-C98D-43D0-AC3E-57B8F96D3685}" destId="{26A4ABE8-C921-4026-8809-A31735B14D1D}" srcOrd="2" destOrd="0" presId="urn:microsoft.com/office/officeart/2005/8/layout/vList2"/>
    <dgm:cxn modelId="{75D712B3-2547-4CEF-B73C-50472416DB8A}" type="presParOf" srcId="{95FCBD80-C98D-43D0-AC3E-57B8F96D3685}" destId="{B29D3AC8-043F-4A77-BE6B-AD058905F78A}" srcOrd="3" destOrd="0" presId="urn:microsoft.com/office/officeart/2005/8/layout/vList2"/>
    <dgm:cxn modelId="{F7F64D3B-3C45-4D5A-BA92-CC9277CC3712}" type="presParOf" srcId="{95FCBD80-C98D-43D0-AC3E-57B8F96D3685}" destId="{17F36ABC-A39A-476D-B180-6E9EF5E8FEF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D08BB0-BF7D-4229-BFA8-44CFC4EA7E6D}" type="doc">
      <dgm:prSet loTypeId="urn:microsoft.com/office/officeart/2005/8/layout/vList2" loCatId="list" qsTypeId="urn:microsoft.com/office/officeart/2005/8/quickstyle/simple2" qsCatId="simple" csTypeId="urn:microsoft.com/office/officeart/2005/8/colors/colorful5" csCatId="colorful"/>
      <dgm:spPr/>
      <dgm:t>
        <a:bodyPr/>
        <a:lstStyle/>
        <a:p>
          <a:endParaRPr lang="en-US"/>
        </a:p>
      </dgm:t>
    </dgm:pt>
    <dgm:pt modelId="{F06564CF-9919-4984-94C2-FCB8DF781C59}">
      <dgm:prSet/>
      <dgm:spPr/>
      <dgm:t>
        <a:bodyPr/>
        <a:lstStyle/>
        <a:p>
          <a:r>
            <a:rPr lang="en-US"/>
            <a:t>Cases include a representative collection of all important diagnostic categories in the realm of pigmented lesions such as:</a:t>
          </a:r>
        </a:p>
      </dgm:t>
    </dgm:pt>
    <dgm:pt modelId="{19819C2C-38B0-43EB-87BA-0D4511C7B12B}" type="parTrans" cxnId="{43CABDAD-388F-40BC-84DF-D09E1D00582A}">
      <dgm:prSet/>
      <dgm:spPr/>
      <dgm:t>
        <a:bodyPr/>
        <a:lstStyle/>
        <a:p>
          <a:endParaRPr lang="en-US"/>
        </a:p>
      </dgm:t>
    </dgm:pt>
    <dgm:pt modelId="{05CDC910-448F-4214-AE5B-647F922F832D}" type="sibTrans" cxnId="{43CABDAD-388F-40BC-84DF-D09E1D00582A}">
      <dgm:prSet/>
      <dgm:spPr/>
      <dgm:t>
        <a:bodyPr/>
        <a:lstStyle/>
        <a:p>
          <a:endParaRPr lang="en-US"/>
        </a:p>
      </dgm:t>
    </dgm:pt>
    <dgm:pt modelId="{D010EFB8-3990-4427-B832-245469FD62E3}">
      <dgm:prSet/>
      <dgm:spPr/>
      <dgm:t>
        <a:bodyPr/>
        <a:lstStyle/>
        <a:p>
          <a:r>
            <a:rPr lang="en-US" dirty="0"/>
            <a:t>Actinic keratoses and intraepithelial carcinoma / Bowen's disease (</a:t>
          </a:r>
          <a:r>
            <a:rPr lang="en-US" b="1" dirty="0" err="1"/>
            <a:t>akiec</a:t>
          </a:r>
          <a:r>
            <a:rPr lang="en-US" dirty="0"/>
            <a:t>)</a:t>
          </a:r>
        </a:p>
      </dgm:t>
    </dgm:pt>
    <dgm:pt modelId="{8438F73F-9949-4CD6-A7BD-3C71A3E91A2D}" type="parTrans" cxnId="{A6F79FA3-8D92-47F0-8F7F-30F8780CFF54}">
      <dgm:prSet/>
      <dgm:spPr/>
      <dgm:t>
        <a:bodyPr/>
        <a:lstStyle/>
        <a:p>
          <a:endParaRPr lang="en-US"/>
        </a:p>
      </dgm:t>
    </dgm:pt>
    <dgm:pt modelId="{A2FAB3AC-AF75-4395-99FA-C77DB203D5E1}" type="sibTrans" cxnId="{A6F79FA3-8D92-47F0-8F7F-30F8780CFF54}">
      <dgm:prSet/>
      <dgm:spPr/>
      <dgm:t>
        <a:bodyPr/>
        <a:lstStyle/>
        <a:p>
          <a:endParaRPr lang="en-US"/>
        </a:p>
      </dgm:t>
    </dgm:pt>
    <dgm:pt modelId="{40BB5065-BFD9-4B97-BF35-A28392BB1835}">
      <dgm:prSet/>
      <dgm:spPr/>
      <dgm:t>
        <a:bodyPr/>
        <a:lstStyle/>
        <a:p>
          <a:r>
            <a:rPr lang="en-US" dirty="0"/>
            <a:t>Basal cell carcinoma (</a:t>
          </a:r>
          <a:r>
            <a:rPr lang="en-US" b="1" dirty="0"/>
            <a:t>bcc</a:t>
          </a:r>
          <a:r>
            <a:rPr lang="en-US" dirty="0"/>
            <a:t>)</a:t>
          </a:r>
        </a:p>
      </dgm:t>
    </dgm:pt>
    <dgm:pt modelId="{6362C641-EE01-4D11-AE2A-69BF3774AA89}" type="parTrans" cxnId="{30043C18-9BFD-4B22-8BCD-C2242459C8F0}">
      <dgm:prSet/>
      <dgm:spPr/>
      <dgm:t>
        <a:bodyPr/>
        <a:lstStyle/>
        <a:p>
          <a:endParaRPr lang="en-US"/>
        </a:p>
      </dgm:t>
    </dgm:pt>
    <dgm:pt modelId="{5DB7E478-4DA4-48DC-BF59-BEFD58008A68}" type="sibTrans" cxnId="{30043C18-9BFD-4B22-8BCD-C2242459C8F0}">
      <dgm:prSet/>
      <dgm:spPr/>
      <dgm:t>
        <a:bodyPr/>
        <a:lstStyle/>
        <a:p>
          <a:endParaRPr lang="en-US"/>
        </a:p>
      </dgm:t>
    </dgm:pt>
    <dgm:pt modelId="{F996CD55-6732-4F83-AD27-BF4634405503}">
      <dgm:prSet/>
      <dgm:spPr/>
      <dgm:t>
        <a:bodyPr/>
        <a:lstStyle/>
        <a:p>
          <a:r>
            <a:rPr lang="en-US" dirty="0"/>
            <a:t>Benign keratosis-like lesions (solar lentigines / seborrheic keratoses and lichen-planus like keratoses, </a:t>
          </a:r>
          <a:r>
            <a:rPr lang="en-US" b="1" dirty="0" err="1"/>
            <a:t>bkl</a:t>
          </a:r>
          <a:r>
            <a:rPr lang="en-US" dirty="0"/>
            <a:t>)</a:t>
          </a:r>
        </a:p>
      </dgm:t>
    </dgm:pt>
    <dgm:pt modelId="{1BEE23BA-FC78-4B29-ACA8-80E5D11262DB}" type="parTrans" cxnId="{53E71790-56DD-4E54-8AF8-111363E64316}">
      <dgm:prSet/>
      <dgm:spPr/>
      <dgm:t>
        <a:bodyPr/>
        <a:lstStyle/>
        <a:p>
          <a:endParaRPr lang="en-US"/>
        </a:p>
      </dgm:t>
    </dgm:pt>
    <dgm:pt modelId="{098F7B9A-8ECE-4600-BAD2-0C3B3E8314A6}" type="sibTrans" cxnId="{53E71790-56DD-4E54-8AF8-111363E64316}">
      <dgm:prSet/>
      <dgm:spPr/>
      <dgm:t>
        <a:bodyPr/>
        <a:lstStyle/>
        <a:p>
          <a:endParaRPr lang="en-US"/>
        </a:p>
      </dgm:t>
    </dgm:pt>
    <dgm:pt modelId="{36FEF0E7-F154-4F02-8BFA-6F7EB60F9E99}">
      <dgm:prSet/>
      <dgm:spPr/>
      <dgm:t>
        <a:bodyPr/>
        <a:lstStyle/>
        <a:p>
          <a:r>
            <a:rPr lang="en-US" dirty="0"/>
            <a:t>Dermatofibroma (</a:t>
          </a:r>
          <a:r>
            <a:rPr lang="en-US" b="1" dirty="0" err="1"/>
            <a:t>df</a:t>
          </a:r>
          <a:r>
            <a:rPr lang="en-US" dirty="0"/>
            <a:t>)</a:t>
          </a:r>
        </a:p>
      </dgm:t>
    </dgm:pt>
    <dgm:pt modelId="{B355345C-C591-4BEF-9067-AF3250F97534}" type="parTrans" cxnId="{9E422C56-345A-4CAE-BCF1-E8CFC3CE0C92}">
      <dgm:prSet/>
      <dgm:spPr/>
      <dgm:t>
        <a:bodyPr/>
        <a:lstStyle/>
        <a:p>
          <a:endParaRPr lang="en-US"/>
        </a:p>
      </dgm:t>
    </dgm:pt>
    <dgm:pt modelId="{1D921F95-DB51-4842-9C99-80DD2B1CB96D}" type="sibTrans" cxnId="{9E422C56-345A-4CAE-BCF1-E8CFC3CE0C92}">
      <dgm:prSet/>
      <dgm:spPr/>
      <dgm:t>
        <a:bodyPr/>
        <a:lstStyle/>
        <a:p>
          <a:endParaRPr lang="en-US"/>
        </a:p>
      </dgm:t>
    </dgm:pt>
    <dgm:pt modelId="{F296BF15-81D5-43A1-BC65-A80304C4F4AE}">
      <dgm:prSet/>
      <dgm:spPr/>
      <dgm:t>
        <a:bodyPr/>
        <a:lstStyle/>
        <a:p>
          <a:r>
            <a:rPr lang="en-US" dirty="0"/>
            <a:t>Melanocytic nevi (</a:t>
          </a:r>
          <a:r>
            <a:rPr lang="en-US" b="1" dirty="0" err="1"/>
            <a:t>nv</a:t>
          </a:r>
          <a:r>
            <a:rPr lang="en-US" dirty="0"/>
            <a:t>)</a:t>
          </a:r>
        </a:p>
      </dgm:t>
    </dgm:pt>
    <dgm:pt modelId="{67D4A40C-66A8-4F3B-80BD-74EE3556B795}" type="parTrans" cxnId="{CB11C741-EDEE-4D17-A962-6FF0E05ADF4B}">
      <dgm:prSet/>
      <dgm:spPr/>
      <dgm:t>
        <a:bodyPr/>
        <a:lstStyle/>
        <a:p>
          <a:endParaRPr lang="en-US"/>
        </a:p>
      </dgm:t>
    </dgm:pt>
    <dgm:pt modelId="{4D90A8E0-E997-41FB-8D72-ACF7E99AA8A0}" type="sibTrans" cxnId="{CB11C741-EDEE-4D17-A962-6FF0E05ADF4B}">
      <dgm:prSet/>
      <dgm:spPr/>
      <dgm:t>
        <a:bodyPr/>
        <a:lstStyle/>
        <a:p>
          <a:endParaRPr lang="en-US"/>
        </a:p>
      </dgm:t>
    </dgm:pt>
    <dgm:pt modelId="{267032E7-A01F-49E7-8E79-56DF6B556478}">
      <dgm:prSet/>
      <dgm:spPr/>
      <dgm:t>
        <a:bodyPr/>
        <a:lstStyle/>
        <a:p>
          <a:r>
            <a:rPr lang="en-US" dirty="0"/>
            <a:t>Vascular lesions (angiomas, angiokeratomas, pyogenic granulomas and hemorrhage, </a:t>
          </a:r>
          <a:r>
            <a:rPr lang="en-US" b="1" dirty="0" err="1"/>
            <a:t>vasc</a:t>
          </a:r>
          <a:r>
            <a:rPr lang="en-US" dirty="0"/>
            <a:t>)</a:t>
          </a:r>
        </a:p>
      </dgm:t>
    </dgm:pt>
    <dgm:pt modelId="{4DE50BF8-8733-4AC7-BE07-1AEF24B44185}" type="parTrans" cxnId="{03F377EA-2363-4B9D-A9AD-E1F5A1AE95E9}">
      <dgm:prSet/>
      <dgm:spPr/>
      <dgm:t>
        <a:bodyPr/>
        <a:lstStyle/>
        <a:p>
          <a:endParaRPr lang="en-US"/>
        </a:p>
      </dgm:t>
    </dgm:pt>
    <dgm:pt modelId="{A39B52BB-3C04-4EB4-A04D-87573D995566}" type="sibTrans" cxnId="{03F377EA-2363-4B9D-A9AD-E1F5A1AE95E9}">
      <dgm:prSet/>
      <dgm:spPr/>
      <dgm:t>
        <a:bodyPr/>
        <a:lstStyle/>
        <a:p>
          <a:endParaRPr lang="en-US"/>
        </a:p>
      </dgm:t>
    </dgm:pt>
    <dgm:pt modelId="{5000E5C2-C05A-4C58-9DE6-00CA6C990A43}">
      <dgm:prSet/>
      <dgm:spPr/>
      <dgm:t>
        <a:bodyPr/>
        <a:lstStyle/>
        <a:p>
          <a:r>
            <a:rPr lang="en-US" dirty="0"/>
            <a:t>Melanoma (</a:t>
          </a:r>
          <a:r>
            <a:rPr lang="en-US" b="1" dirty="0" err="1"/>
            <a:t>mel</a:t>
          </a:r>
          <a:r>
            <a:rPr lang="en-US" dirty="0"/>
            <a:t>)</a:t>
          </a:r>
        </a:p>
      </dgm:t>
    </dgm:pt>
    <dgm:pt modelId="{A7C3888E-CD5A-4A4D-8365-0E756493ADD2}" type="parTrans" cxnId="{C845DC14-F325-48EC-99BD-345789922FC3}">
      <dgm:prSet/>
      <dgm:spPr/>
      <dgm:t>
        <a:bodyPr/>
        <a:lstStyle/>
        <a:p>
          <a:endParaRPr lang="en-US"/>
        </a:p>
      </dgm:t>
    </dgm:pt>
    <dgm:pt modelId="{9DEADCA7-1468-42A6-A4A2-B2615C048C02}" type="sibTrans" cxnId="{C845DC14-F325-48EC-99BD-345789922FC3}">
      <dgm:prSet/>
      <dgm:spPr/>
      <dgm:t>
        <a:bodyPr/>
        <a:lstStyle/>
        <a:p>
          <a:endParaRPr lang="en-US"/>
        </a:p>
      </dgm:t>
    </dgm:pt>
    <dgm:pt modelId="{47CF5347-340C-4AF2-828B-75B88EE69E08}" type="pres">
      <dgm:prSet presAssocID="{08D08BB0-BF7D-4229-BFA8-44CFC4EA7E6D}" presName="linear" presStyleCnt="0">
        <dgm:presLayoutVars>
          <dgm:animLvl val="lvl"/>
          <dgm:resizeHandles val="exact"/>
        </dgm:presLayoutVars>
      </dgm:prSet>
      <dgm:spPr/>
    </dgm:pt>
    <dgm:pt modelId="{A98C5093-BC71-42DD-A44B-5B72592A5FFC}" type="pres">
      <dgm:prSet presAssocID="{F06564CF-9919-4984-94C2-FCB8DF781C59}" presName="parentText" presStyleLbl="node1" presStyleIdx="0" presStyleCnt="1">
        <dgm:presLayoutVars>
          <dgm:chMax val="0"/>
          <dgm:bulletEnabled val="1"/>
        </dgm:presLayoutVars>
      </dgm:prSet>
      <dgm:spPr/>
    </dgm:pt>
    <dgm:pt modelId="{D68CD9CE-5F25-420D-99DD-22B92186D7CF}" type="pres">
      <dgm:prSet presAssocID="{F06564CF-9919-4984-94C2-FCB8DF781C59}" presName="childText" presStyleLbl="revTx" presStyleIdx="0" presStyleCnt="1">
        <dgm:presLayoutVars>
          <dgm:bulletEnabled val="1"/>
        </dgm:presLayoutVars>
      </dgm:prSet>
      <dgm:spPr/>
    </dgm:pt>
  </dgm:ptLst>
  <dgm:cxnLst>
    <dgm:cxn modelId="{C845DC14-F325-48EC-99BD-345789922FC3}" srcId="{F06564CF-9919-4984-94C2-FCB8DF781C59}" destId="{5000E5C2-C05A-4C58-9DE6-00CA6C990A43}" srcOrd="6" destOrd="0" parTransId="{A7C3888E-CD5A-4A4D-8365-0E756493ADD2}" sibTransId="{9DEADCA7-1468-42A6-A4A2-B2615C048C02}"/>
    <dgm:cxn modelId="{39750215-A7E2-48B6-AF9D-69EE996BFDD1}" type="presOf" srcId="{36FEF0E7-F154-4F02-8BFA-6F7EB60F9E99}" destId="{D68CD9CE-5F25-420D-99DD-22B92186D7CF}" srcOrd="0" destOrd="3" presId="urn:microsoft.com/office/officeart/2005/8/layout/vList2"/>
    <dgm:cxn modelId="{30043C18-9BFD-4B22-8BCD-C2242459C8F0}" srcId="{F06564CF-9919-4984-94C2-FCB8DF781C59}" destId="{40BB5065-BFD9-4B97-BF35-A28392BB1835}" srcOrd="1" destOrd="0" parTransId="{6362C641-EE01-4D11-AE2A-69BF3774AA89}" sibTransId="{5DB7E478-4DA4-48DC-BF59-BEFD58008A68}"/>
    <dgm:cxn modelId="{95B0A61C-6364-4533-8AB7-8C96080D14F6}" type="presOf" srcId="{F996CD55-6732-4F83-AD27-BF4634405503}" destId="{D68CD9CE-5F25-420D-99DD-22B92186D7CF}" srcOrd="0" destOrd="2" presId="urn:microsoft.com/office/officeart/2005/8/layout/vList2"/>
    <dgm:cxn modelId="{2599EA33-7FA0-4F5B-B230-F7E938A17F20}" type="presOf" srcId="{267032E7-A01F-49E7-8E79-56DF6B556478}" destId="{D68CD9CE-5F25-420D-99DD-22B92186D7CF}" srcOrd="0" destOrd="5" presId="urn:microsoft.com/office/officeart/2005/8/layout/vList2"/>
    <dgm:cxn modelId="{CB11C741-EDEE-4D17-A962-6FF0E05ADF4B}" srcId="{F06564CF-9919-4984-94C2-FCB8DF781C59}" destId="{F296BF15-81D5-43A1-BC65-A80304C4F4AE}" srcOrd="4" destOrd="0" parTransId="{67D4A40C-66A8-4F3B-80BD-74EE3556B795}" sibTransId="{4D90A8E0-E997-41FB-8D72-ACF7E99AA8A0}"/>
    <dgm:cxn modelId="{F0330D49-64F9-454C-A926-CC0083758DA0}" type="presOf" srcId="{F296BF15-81D5-43A1-BC65-A80304C4F4AE}" destId="{D68CD9CE-5F25-420D-99DD-22B92186D7CF}" srcOrd="0" destOrd="4" presId="urn:microsoft.com/office/officeart/2005/8/layout/vList2"/>
    <dgm:cxn modelId="{503B1575-D3CB-41C7-A2EB-C371807EA8E5}" type="presOf" srcId="{D010EFB8-3990-4427-B832-245469FD62E3}" destId="{D68CD9CE-5F25-420D-99DD-22B92186D7CF}" srcOrd="0" destOrd="0" presId="urn:microsoft.com/office/officeart/2005/8/layout/vList2"/>
    <dgm:cxn modelId="{9E422C56-345A-4CAE-BCF1-E8CFC3CE0C92}" srcId="{F06564CF-9919-4984-94C2-FCB8DF781C59}" destId="{36FEF0E7-F154-4F02-8BFA-6F7EB60F9E99}" srcOrd="3" destOrd="0" parTransId="{B355345C-C591-4BEF-9067-AF3250F97534}" sibTransId="{1D921F95-DB51-4842-9C99-80DD2B1CB96D}"/>
    <dgm:cxn modelId="{7E98717E-BDE7-491B-9E49-59F3CFE27020}" type="presOf" srcId="{F06564CF-9919-4984-94C2-FCB8DF781C59}" destId="{A98C5093-BC71-42DD-A44B-5B72592A5FFC}" srcOrd="0" destOrd="0" presId="urn:microsoft.com/office/officeart/2005/8/layout/vList2"/>
    <dgm:cxn modelId="{53E71790-56DD-4E54-8AF8-111363E64316}" srcId="{F06564CF-9919-4984-94C2-FCB8DF781C59}" destId="{F996CD55-6732-4F83-AD27-BF4634405503}" srcOrd="2" destOrd="0" parTransId="{1BEE23BA-FC78-4B29-ACA8-80E5D11262DB}" sibTransId="{098F7B9A-8ECE-4600-BAD2-0C3B3E8314A6}"/>
    <dgm:cxn modelId="{27EF7891-C42D-4246-A83B-D23B605B97A9}" type="presOf" srcId="{40BB5065-BFD9-4B97-BF35-A28392BB1835}" destId="{D68CD9CE-5F25-420D-99DD-22B92186D7CF}" srcOrd="0" destOrd="1" presId="urn:microsoft.com/office/officeart/2005/8/layout/vList2"/>
    <dgm:cxn modelId="{0A61CC96-8C44-418A-8AB1-9679B2BCF813}" type="presOf" srcId="{08D08BB0-BF7D-4229-BFA8-44CFC4EA7E6D}" destId="{47CF5347-340C-4AF2-828B-75B88EE69E08}" srcOrd="0" destOrd="0" presId="urn:microsoft.com/office/officeart/2005/8/layout/vList2"/>
    <dgm:cxn modelId="{4F4E5297-DFCD-4E2E-9E52-C4C708681472}" type="presOf" srcId="{5000E5C2-C05A-4C58-9DE6-00CA6C990A43}" destId="{D68CD9CE-5F25-420D-99DD-22B92186D7CF}" srcOrd="0" destOrd="6" presId="urn:microsoft.com/office/officeart/2005/8/layout/vList2"/>
    <dgm:cxn modelId="{A6F79FA3-8D92-47F0-8F7F-30F8780CFF54}" srcId="{F06564CF-9919-4984-94C2-FCB8DF781C59}" destId="{D010EFB8-3990-4427-B832-245469FD62E3}" srcOrd="0" destOrd="0" parTransId="{8438F73F-9949-4CD6-A7BD-3C71A3E91A2D}" sibTransId="{A2FAB3AC-AF75-4395-99FA-C77DB203D5E1}"/>
    <dgm:cxn modelId="{43CABDAD-388F-40BC-84DF-D09E1D00582A}" srcId="{08D08BB0-BF7D-4229-BFA8-44CFC4EA7E6D}" destId="{F06564CF-9919-4984-94C2-FCB8DF781C59}" srcOrd="0" destOrd="0" parTransId="{19819C2C-38B0-43EB-87BA-0D4511C7B12B}" sibTransId="{05CDC910-448F-4214-AE5B-647F922F832D}"/>
    <dgm:cxn modelId="{03F377EA-2363-4B9D-A9AD-E1F5A1AE95E9}" srcId="{F06564CF-9919-4984-94C2-FCB8DF781C59}" destId="{267032E7-A01F-49E7-8E79-56DF6B556478}" srcOrd="5" destOrd="0" parTransId="{4DE50BF8-8733-4AC7-BE07-1AEF24B44185}" sibTransId="{A39B52BB-3C04-4EB4-A04D-87573D995566}"/>
    <dgm:cxn modelId="{35130479-D761-475D-87D6-D3F381A5DBCB}" type="presParOf" srcId="{47CF5347-340C-4AF2-828B-75B88EE69E08}" destId="{A98C5093-BC71-42DD-A44B-5B72592A5FFC}" srcOrd="0" destOrd="0" presId="urn:microsoft.com/office/officeart/2005/8/layout/vList2"/>
    <dgm:cxn modelId="{30B96C6F-8554-47EF-9C8A-70F4509D6F00}" type="presParOf" srcId="{47CF5347-340C-4AF2-828B-75B88EE69E08}" destId="{D68CD9CE-5F25-420D-99DD-22B92186D7C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292C05-3DF8-4DD9-B052-59AB5BF315F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CFEB72B-6445-48C7-B866-C2CAE458D35B}">
      <dgm:prSet/>
      <dgm:spPr/>
      <dgm:t>
        <a:bodyPr/>
        <a:lstStyle/>
        <a:p>
          <a:r>
            <a:rPr lang="en-US"/>
            <a:t>Each record represents a dermatoscopic image of pigmented facial lesions, containing pixel information (8X8)</a:t>
          </a:r>
        </a:p>
      </dgm:t>
    </dgm:pt>
    <dgm:pt modelId="{A41AC203-8954-470A-85C2-C117923D6BF7}" type="parTrans" cxnId="{C08E9BC7-87CB-4392-9078-C79CDC0A979D}">
      <dgm:prSet/>
      <dgm:spPr/>
      <dgm:t>
        <a:bodyPr/>
        <a:lstStyle/>
        <a:p>
          <a:endParaRPr lang="en-US"/>
        </a:p>
      </dgm:t>
    </dgm:pt>
    <dgm:pt modelId="{C98FC109-9A58-4C66-A576-E0112757E08F}" type="sibTrans" cxnId="{C08E9BC7-87CB-4392-9078-C79CDC0A979D}">
      <dgm:prSet/>
      <dgm:spPr/>
      <dgm:t>
        <a:bodyPr/>
        <a:lstStyle/>
        <a:p>
          <a:endParaRPr lang="en-US"/>
        </a:p>
      </dgm:t>
    </dgm:pt>
    <dgm:pt modelId="{D68D6443-65B4-40C5-BB48-7FEDA72547AA}">
      <dgm:prSet/>
      <dgm:spPr/>
      <dgm:t>
        <a:bodyPr/>
        <a:lstStyle/>
        <a:p>
          <a:r>
            <a:rPr lang="en-US"/>
            <a:t>The target variable in this case is the label for supervised learning</a:t>
          </a:r>
        </a:p>
      </dgm:t>
    </dgm:pt>
    <dgm:pt modelId="{81A25C69-F671-49BA-8FBB-24AD3B9AC766}" type="parTrans" cxnId="{94DF7DE0-EB8E-4C4C-934E-A4C07A90697C}">
      <dgm:prSet/>
      <dgm:spPr/>
      <dgm:t>
        <a:bodyPr/>
        <a:lstStyle/>
        <a:p>
          <a:endParaRPr lang="en-US"/>
        </a:p>
      </dgm:t>
    </dgm:pt>
    <dgm:pt modelId="{78511195-B410-4AF2-A1C5-6201505D2B81}" type="sibTrans" cxnId="{94DF7DE0-EB8E-4C4C-934E-A4C07A90697C}">
      <dgm:prSet/>
      <dgm:spPr/>
      <dgm:t>
        <a:bodyPr/>
        <a:lstStyle/>
        <a:p>
          <a:endParaRPr lang="en-US"/>
        </a:p>
      </dgm:t>
    </dgm:pt>
    <dgm:pt modelId="{225224D9-FDD6-4792-AB73-AADF88352A92}">
      <dgm:prSet/>
      <dgm:spPr/>
      <dgm:t>
        <a:bodyPr/>
        <a:lstStyle/>
        <a:p>
          <a:r>
            <a:rPr lang="en-US"/>
            <a:t>The label represents the diagnostic category of the pigmented facial lesion</a:t>
          </a:r>
        </a:p>
      </dgm:t>
    </dgm:pt>
    <dgm:pt modelId="{A2CEBBF8-98AE-42F9-9B45-36973B22F813}" type="parTrans" cxnId="{CE953B29-33A2-4697-9409-F293D9C16289}">
      <dgm:prSet/>
      <dgm:spPr/>
      <dgm:t>
        <a:bodyPr/>
        <a:lstStyle/>
        <a:p>
          <a:endParaRPr lang="en-US"/>
        </a:p>
      </dgm:t>
    </dgm:pt>
    <dgm:pt modelId="{648AB393-85AE-4335-A9CA-452C05F94962}" type="sibTrans" cxnId="{CE953B29-33A2-4697-9409-F293D9C16289}">
      <dgm:prSet/>
      <dgm:spPr/>
      <dgm:t>
        <a:bodyPr/>
        <a:lstStyle/>
        <a:p>
          <a:endParaRPr lang="en-US"/>
        </a:p>
      </dgm:t>
    </dgm:pt>
    <dgm:pt modelId="{D6D21421-E905-4603-B657-58FF24987BDC}">
      <dgm:prSet/>
      <dgm:spPr/>
      <dgm:t>
        <a:bodyPr/>
        <a:lstStyle/>
        <a:p>
          <a:r>
            <a:rPr lang="en-US"/>
            <a:t>They are labelled from 0 to 6 respectively in the HAM10000 dataset</a:t>
          </a:r>
        </a:p>
      </dgm:t>
    </dgm:pt>
    <dgm:pt modelId="{74739D1A-CE8B-41BB-B932-E5FA5990EF01}" type="parTrans" cxnId="{82C87C95-E221-4F5B-86D7-61828A9108A3}">
      <dgm:prSet/>
      <dgm:spPr/>
      <dgm:t>
        <a:bodyPr/>
        <a:lstStyle/>
        <a:p>
          <a:endParaRPr lang="en-US"/>
        </a:p>
      </dgm:t>
    </dgm:pt>
    <dgm:pt modelId="{21A26A04-FF16-43A5-81A0-7DA065AAEEA1}" type="sibTrans" cxnId="{82C87C95-E221-4F5B-86D7-61828A9108A3}">
      <dgm:prSet/>
      <dgm:spPr/>
      <dgm:t>
        <a:bodyPr/>
        <a:lstStyle/>
        <a:p>
          <a:endParaRPr lang="en-US"/>
        </a:p>
      </dgm:t>
    </dgm:pt>
    <dgm:pt modelId="{0F210351-7464-4571-B450-6CFCCFB59A85}">
      <dgm:prSet/>
      <dgm:spPr/>
      <dgm:t>
        <a:bodyPr/>
        <a:lstStyle/>
        <a:p>
          <a:r>
            <a:rPr lang="en-US"/>
            <a:t>10015 dermatoscopic images were used for the study, out of which 7511 images were used to train and 2504 images were used to test the model using python</a:t>
          </a:r>
        </a:p>
      </dgm:t>
    </dgm:pt>
    <dgm:pt modelId="{C5349986-BF3D-4CF1-8BF7-7106F399F3F4}" type="parTrans" cxnId="{35C07D1A-D9A6-4BE4-9344-7F1F3CC35FA7}">
      <dgm:prSet/>
      <dgm:spPr/>
      <dgm:t>
        <a:bodyPr/>
        <a:lstStyle/>
        <a:p>
          <a:endParaRPr lang="en-US"/>
        </a:p>
      </dgm:t>
    </dgm:pt>
    <dgm:pt modelId="{90DEC54E-AF0E-489D-8394-43C3CB6A2B7D}" type="sibTrans" cxnId="{35C07D1A-D9A6-4BE4-9344-7F1F3CC35FA7}">
      <dgm:prSet/>
      <dgm:spPr/>
      <dgm:t>
        <a:bodyPr/>
        <a:lstStyle/>
        <a:p>
          <a:endParaRPr lang="en-US"/>
        </a:p>
      </dgm:t>
    </dgm:pt>
    <dgm:pt modelId="{680E3AE5-C907-4A1B-8DEC-B607BE91B290}">
      <dgm:prSet/>
      <dgm:spPr/>
      <dgm:t>
        <a:bodyPr/>
        <a:lstStyle/>
        <a:p>
          <a:r>
            <a:rPr lang="en-US"/>
            <a:t>This was used for classification under supervised learning methods such as gaussian naïve bayes, support vector machines, random forest, decision tree, neural network(MLP), and k-nearest neighbor</a:t>
          </a:r>
        </a:p>
      </dgm:t>
    </dgm:pt>
    <dgm:pt modelId="{0163E9E6-A16F-415A-B3C4-34EED262F4ED}" type="parTrans" cxnId="{FF054D61-8F11-4D84-83E3-8358E20EAD89}">
      <dgm:prSet/>
      <dgm:spPr/>
      <dgm:t>
        <a:bodyPr/>
        <a:lstStyle/>
        <a:p>
          <a:endParaRPr lang="en-US"/>
        </a:p>
      </dgm:t>
    </dgm:pt>
    <dgm:pt modelId="{02D33C70-CF09-4749-8623-72751B6FCA47}" type="sibTrans" cxnId="{FF054D61-8F11-4D84-83E3-8358E20EAD89}">
      <dgm:prSet/>
      <dgm:spPr/>
      <dgm:t>
        <a:bodyPr/>
        <a:lstStyle/>
        <a:p>
          <a:endParaRPr lang="en-US"/>
        </a:p>
      </dgm:t>
    </dgm:pt>
    <dgm:pt modelId="{09ED0792-3978-4615-9768-E151E50006F6}" type="pres">
      <dgm:prSet presAssocID="{5D292C05-3DF8-4DD9-B052-59AB5BF315FB}" presName="linear" presStyleCnt="0">
        <dgm:presLayoutVars>
          <dgm:animLvl val="lvl"/>
          <dgm:resizeHandles val="exact"/>
        </dgm:presLayoutVars>
      </dgm:prSet>
      <dgm:spPr/>
    </dgm:pt>
    <dgm:pt modelId="{15E28E67-E798-48C8-B9AE-4B9E02F2EF57}" type="pres">
      <dgm:prSet presAssocID="{BCFEB72B-6445-48C7-B866-C2CAE458D35B}" presName="parentText" presStyleLbl="node1" presStyleIdx="0" presStyleCnt="6">
        <dgm:presLayoutVars>
          <dgm:chMax val="0"/>
          <dgm:bulletEnabled val="1"/>
        </dgm:presLayoutVars>
      </dgm:prSet>
      <dgm:spPr/>
    </dgm:pt>
    <dgm:pt modelId="{CC8F9583-C1F2-4CC1-A4BA-D20A4A152948}" type="pres">
      <dgm:prSet presAssocID="{C98FC109-9A58-4C66-A576-E0112757E08F}" presName="spacer" presStyleCnt="0"/>
      <dgm:spPr/>
    </dgm:pt>
    <dgm:pt modelId="{97A47021-A4CC-4918-95A8-66856A385484}" type="pres">
      <dgm:prSet presAssocID="{D68D6443-65B4-40C5-BB48-7FEDA72547AA}" presName="parentText" presStyleLbl="node1" presStyleIdx="1" presStyleCnt="6">
        <dgm:presLayoutVars>
          <dgm:chMax val="0"/>
          <dgm:bulletEnabled val="1"/>
        </dgm:presLayoutVars>
      </dgm:prSet>
      <dgm:spPr/>
    </dgm:pt>
    <dgm:pt modelId="{23E410A4-DB02-4D86-B5C8-7DB94D56A7E0}" type="pres">
      <dgm:prSet presAssocID="{78511195-B410-4AF2-A1C5-6201505D2B81}" presName="spacer" presStyleCnt="0"/>
      <dgm:spPr/>
    </dgm:pt>
    <dgm:pt modelId="{3CE66D15-532F-4F42-8EE2-4A726F6534DE}" type="pres">
      <dgm:prSet presAssocID="{225224D9-FDD6-4792-AB73-AADF88352A92}" presName="parentText" presStyleLbl="node1" presStyleIdx="2" presStyleCnt="6">
        <dgm:presLayoutVars>
          <dgm:chMax val="0"/>
          <dgm:bulletEnabled val="1"/>
        </dgm:presLayoutVars>
      </dgm:prSet>
      <dgm:spPr/>
    </dgm:pt>
    <dgm:pt modelId="{19C648EB-EA97-4713-977C-F57539709F74}" type="pres">
      <dgm:prSet presAssocID="{648AB393-85AE-4335-A9CA-452C05F94962}" presName="spacer" presStyleCnt="0"/>
      <dgm:spPr/>
    </dgm:pt>
    <dgm:pt modelId="{6542CCE4-4FF4-4149-BC13-5DC534A216C5}" type="pres">
      <dgm:prSet presAssocID="{D6D21421-E905-4603-B657-58FF24987BDC}" presName="parentText" presStyleLbl="node1" presStyleIdx="3" presStyleCnt="6">
        <dgm:presLayoutVars>
          <dgm:chMax val="0"/>
          <dgm:bulletEnabled val="1"/>
        </dgm:presLayoutVars>
      </dgm:prSet>
      <dgm:spPr/>
    </dgm:pt>
    <dgm:pt modelId="{B0762B49-CF69-4510-8CB3-AB637AAB3A2A}" type="pres">
      <dgm:prSet presAssocID="{21A26A04-FF16-43A5-81A0-7DA065AAEEA1}" presName="spacer" presStyleCnt="0"/>
      <dgm:spPr/>
    </dgm:pt>
    <dgm:pt modelId="{774BCBCB-A97E-42C0-899F-3DEF054CCEA1}" type="pres">
      <dgm:prSet presAssocID="{0F210351-7464-4571-B450-6CFCCFB59A85}" presName="parentText" presStyleLbl="node1" presStyleIdx="4" presStyleCnt="6">
        <dgm:presLayoutVars>
          <dgm:chMax val="0"/>
          <dgm:bulletEnabled val="1"/>
        </dgm:presLayoutVars>
      </dgm:prSet>
      <dgm:spPr/>
    </dgm:pt>
    <dgm:pt modelId="{36CA4BBF-CC49-4F94-A33C-48420A131678}" type="pres">
      <dgm:prSet presAssocID="{90DEC54E-AF0E-489D-8394-43C3CB6A2B7D}" presName="spacer" presStyleCnt="0"/>
      <dgm:spPr/>
    </dgm:pt>
    <dgm:pt modelId="{9F260724-1E86-4662-8189-052FF72B1DF5}" type="pres">
      <dgm:prSet presAssocID="{680E3AE5-C907-4A1B-8DEC-B607BE91B290}" presName="parentText" presStyleLbl="node1" presStyleIdx="5" presStyleCnt="6">
        <dgm:presLayoutVars>
          <dgm:chMax val="0"/>
          <dgm:bulletEnabled val="1"/>
        </dgm:presLayoutVars>
      </dgm:prSet>
      <dgm:spPr/>
    </dgm:pt>
  </dgm:ptLst>
  <dgm:cxnLst>
    <dgm:cxn modelId="{69E00814-2A0D-4CAC-87D0-669729B27336}" type="presOf" srcId="{D6D21421-E905-4603-B657-58FF24987BDC}" destId="{6542CCE4-4FF4-4149-BC13-5DC534A216C5}" srcOrd="0" destOrd="0" presId="urn:microsoft.com/office/officeart/2005/8/layout/vList2"/>
    <dgm:cxn modelId="{35C07D1A-D9A6-4BE4-9344-7F1F3CC35FA7}" srcId="{5D292C05-3DF8-4DD9-B052-59AB5BF315FB}" destId="{0F210351-7464-4571-B450-6CFCCFB59A85}" srcOrd="4" destOrd="0" parTransId="{C5349986-BF3D-4CF1-8BF7-7106F399F3F4}" sibTransId="{90DEC54E-AF0E-489D-8394-43C3CB6A2B7D}"/>
    <dgm:cxn modelId="{CE953B29-33A2-4697-9409-F293D9C16289}" srcId="{5D292C05-3DF8-4DD9-B052-59AB5BF315FB}" destId="{225224D9-FDD6-4792-AB73-AADF88352A92}" srcOrd="2" destOrd="0" parTransId="{A2CEBBF8-98AE-42F9-9B45-36973B22F813}" sibTransId="{648AB393-85AE-4335-A9CA-452C05F94962}"/>
    <dgm:cxn modelId="{FF054D61-8F11-4D84-83E3-8358E20EAD89}" srcId="{5D292C05-3DF8-4DD9-B052-59AB5BF315FB}" destId="{680E3AE5-C907-4A1B-8DEC-B607BE91B290}" srcOrd="5" destOrd="0" parTransId="{0163E9E6-A16F-415A-B3C4-34EED262F4ED}" sibTransId="{02D33C70-CF09-4749-8623-72751B6FCA47}"/>
    <dgm:cxn modelId="{3771E84F-707E-4DA0-8C62-215A10DE88BE}" type="presOf" srcId="{D68D6443-65B4-40C5-BB48-7FEDA72547AA}" destId="{97A47021-A4CC-4918-95A8-66856A385484}" srcOrd="0" destOrd="0" presId="urn:microsoft.com/office/officeart/2005/8/layout/vList2"/>
    <dgm:cxn modelId="{6701298C-2405-4067-B0DD-D21B4873A13A}" type="presOf" srcId="{5D292C05-3DF8-4DD9-B052-59AB5BF315FB}" destId="{09ED0792-3978-4615-9768-E151E50006F6}" srcOrd="0" destOrd="0" presId="urn:microsoft.com/office/officeart/2005/8/layout/vList2"/>
    <dgm:cxn modelId="{82C87C95-E221-4F5B-86D7-61828A9108A3}" srcId="{5D292C05-3DF8-4DD9-B052-59AB5BF315FB}" destId="{D6D21421-E905-4603-B657-58FF24987BDC}" srcOrd="3" destOrd="0" parTransId="{74739D1A-CE8B-41BB-B932-E5FA5990EF01}" sibTransId="{21A26A04-FF16-43A5-81A0-7DA065AAEEA1}"/>
    <dgm:cxn modelId="{41DAE0A4-48F6-470D-A645-9F3AACF96083}" type="presOf" srcId="{BCFEB72B-6445-48C7-B866-C2CAE458D35B}" destId="{15E28E67-E798-48C8-B9AE-4B9E02F2EF57}" srcOrd="0" destOrd="0" presId="urn:microsoft.com/office/officeart/2005/8/layout/vList2"/>
    <dgm:cxn modelId="{CFFE60AB-AAA0-4F8E-9A9F-613943A8464F}" type="presOf" srcId="{680E3AE5-C907-4A1B-8DEC-B607BE91B290}" destId="{9F260724-1E86-4662-8189-052FF72B1DF5}" srcOrd="0" destOrd="0" presId="urn:microsoft.com/office/officeart/2005/8/layout/vList2"/>
    <dgm:cxn modelId="{C08E9BC7-87CB-4392-9078-C79CDC0A979D}" srcId="{5D292C05-3DF8-4DD9-B052-59AB5BF315FB}" destId="{BCFEB72B-6445-48C7-B866-C2CAE458D35B}" srcOrd="0" destOrd="0" parTransId="{A41AC203-8954-470A-85C2-C117923D6BF7}" sibTransId="{C98FC109-9A58-4C66-A576-E0112757E08F}"/>
    <dgm:cxn modelId="{CBB0F5CA-2118-469F-969F-483A1FE0DCA2}" type="presOf" srcId="{0F210351-7464-4571-B450-6CFCCFB59A85}" destId="{774BCBCB-A97E-42C0-899F-3DEF054CCEA1}" srcOrd="0" destOrd="0" presId="urn:microsoft.com/office/officeart/2005/8/layout/vList2"/>
    <dgm:cxn modelId="{94DF7DE0-EB8E-4C4C-934E-A4C07A90697C}" srcId="{5D292C05-3DF8-4DD9-B052-59AB5BF315FB}" destId="{D68D6443-65B4-40C5-BB48-7FEDA72547AA}" srcOrd="1" destOrd="0" parTransId="{81A25C69-F671-49BA-8FBB-24AD3B9AC766}" sibTransId="{78511195-B410-4AF2-A1C5-6201505D2B81}"/>
    <dgm:cxn modelId="{713099EF-7C1B-4826-9ED1-AA52B6283F07}" type="presOf" srcId="{225224D9-FDD6-4792-AB73-AADF88352A92}" destId="{3CE66D15-532F-4F42-8EE2-4A726F6534DE}" srcOrd="0" destOrd="0" presId="urn:microsoft.com/office/officeart/2005/8/layout/vList2"/>
    <dgm:cxn modelId="{7F8E4182-8A4D-468C-AA00-35B87B80D38F}" type="presParOf" srcId="{09ED0792-3978-4615-9768-E151E50006F6}" destId="{15E28E67-E798-48C8-B9AE-4B9E02F2EF57}" srcOrd="0" destOrd="0" presId="urn:microsoft.com/office/officeart/2005/8/layout/vList2"/>
    <dgm:cxn modelId="{FA525634-CF0B-42E7-9F6B-77C3C390B9ED}" type="presParOf" srcId="{09ED0792-3978-4615-9768-E151E50006F6}" destId="{CC8F9583-C1F2-4CC1-A4BA-D20A4A152948}" srcOrd="1" destOrd="0" presId="urn:microsoft.com/office/officeart/2005/8/layout/vList2"/>
    <dgm:cxn modelId="{B2117C1E-1F9F-4005-946C-08E11B938546}" type="presParOf" srcId="{09ED0792-3978-4615-9768-E151E50006F6}" destId="{97A47021-A4CC-4918-95A8-66856A385484}" srcOrd="2" destOrd="0" presId="urn:microsoft.com/office/officeart/2005/8/layout/vList2"/>
    <dgm:cxn modelId="{39E75FF1-77AB-48CA-A79F-CDDB9A2AECE3}" type="presParOf" srcId="{09ED0792-3978-4615-9768-E151E50006F6}" destId="{23E410A4-DB02-4D86-B5C8-7DB94D56A7E0}" srcOrd="3" destOrd="0" presId="urn:microsoft.com/office/officeart/2005/8/layout/vList2"/>
    <dgm:cxn modelId="{82E04C24-195E-49D1-B571-2574A7318534}" type="presParOf" srcId="{09ED0792-3978-4615-9768-E151E50006F6}" destId="{3CE66D15-532F-4F42-8EE2-4A726F6534DE}" srcOrd="4" destOrd="0" presId="urn:microsoft.com/office/officeart/2005/8/layout/vList2"/>
    <dgm:cxn modelId="{B01A2CEB-CA25-4067-A8AA-3BB2C37BF29F}" type="presParOf" srcId="{09ED0792-3978-4615-9768-E151E50006F6}" destId="{19C648EB-EA97-4713-977C-F57539709F74}" srcOrd="5" destOrd="0" presId="urn:microsoft.com/office/officeart/2005/8/layout/vList2"/>
    <dgm:cxn modelId="{3A9093DE-B4DF-4D50-87FC-2298C9D4C32A}" type="presParOf" srcId="{09ED0792-3978-4615-9768-E151E50006F6}" destId="{6542CCE4-4FF4-4149-BC13-5DC534A216C5}" srcOrd="6" destOrd="0" presId="urn:microsoft.com/office/officeart/2005/8/layout/vList2"/>
    <dgm:cxn modelId="{8DAB8FBF-8715-46CD-B63A-623D96BAE3C5}" type="presParOf" srcId="{09ED0792-3978-4615-9768-E151E50006F6}" destId="{B0762B49-CF69-4510-8CB3-AB637AAB3A2A}" srcOrd="7" destOrd="0" presId="urn:microsoft.com/office/officeart/2005/8/layout/vList2"/>
    <dgm:cxn modelId="{1FCCC50F-4E26-44A1-97E8-422EC07C6F86}" type="presParOf" srcId="{09ED0792-3978-4615-9768-E151E50006F6}" destId="{774BCBCB-A97E-42C0-899F-3DEF054CCEA1}" srcOrd="8" destOrd="0" presId="urn:microsoft.com/office/officeart/2005/8/layout/vList2"/>
    <dgm:cxn modelId="{D2AFF365-3532-4EA5-BC7B-15DEDD7B25D2}" type="presParOf" srcId="{09ED0792-3978-4615-9768-E151E50006F6}" destId="{36CA4BBF-CC49-4F94-A33C-48420A131678}" srcOrd="9" destOrd="0" presId="urn:microsoft.com/office/officeart/2005/8/layout/vList2"/>
    <dgm:cxn modelId="{064827D1-5B11-4E8B-B9DD-EF8F643D3139}" type="presParOf" srcId="{09ED0792-3978-4615-9768-E151E50006F6}" destId="{9F260724-1E86-4662-8189-052FF72B1DF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283306-CECF-4DCD-A56C-5C7218AA8A2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4352BE2-BDEA-474D-9286-8E77FD0E3ABD}">
      <dgm:prSet/>
      <dgm:spPr/>
      <dgm:t>
        <a:bodyPr/>
        <a:lstStyle/>
        <a:p>
          <a:r>
            <a:rPr lang="en-US"/>
            <a:t>Clustering analysis was performed on the dataset in R, using k-means, fuzzy k-means, hierarchical clustering, nbclust and mclust</a:t>
          </a:r>
        </a:p>
      </dgm:t>
    </dgm:pt>
    <dgm:pt modelId="{0B72F000-957D-4C57-B079-AEF3437EB680}" type="parTrans" cxnId="{E25C2B43-8350-4B1B-83EF-1E360311B833}">
      <dgm:prSet/>
      <dgm:spPr/>
      <dgm:t>
        <a:bodyPr/>
        <a:lstStyle/>
        <a:p>
          <a:endParaRPr lang="en-US"/>
        </a:p>
      </dgm:t>
    </dgm:pt>
    <dgm:pt modelId="{FE4C22F8-DBAF-49D1-B8B7-9E5D89DCDD6E}" type="sibTrans" cxnId="{E25C2B43-8350-4B1B-83EF-1E360311B833}">
      <dgm:prSet/>
      <dgm:spPr/>
      <dgm:t>
        <a:bodyPr/>
        <a:lstStyle/>
        <a:p>
          <a:endParaRPr lang="en-US"/>
        </a:p>
      </dgm:t>
    </dgm:pt>
    <dgm:pt modelId="{C1C496B1-70EF-47DC-A9EE-3E4E72821BA6}">
      <dgm:prSet/>
      <dgm:spPr/>
      <dgm:t>
        <a:bodyPr/>
        <a:lstStyle/>
        <a:p>
          <a:r>
            <a:rPr lang="en-US"/>
            <a:t>Association analysis was conducted on the entire dataset and between columns to produce useful information.</a:t>
          </a:r>
        </a:p>
      </dgm:t>
    </dgm:pt>
    <dgm:pt modelId="{8D1BDE44-9EB8-4C91-BDCD-DF4297C58417}" type="parTrans" cxnId="{01B25E72-F1B5-404F-A032-6755F698687D}">
      <dgm:prSet/>
      <dgm:spPr/>
      <dgm:t>
        <a:bodyPr/>
        <a:lstStyle/>
        <a:p>
          <a:endParaRPr lang="en-US"/>
        </a:p>
      </dgm:t>
    </dgm:pt>
    <dgm:pt modelId="{D266FF7F-DEA3-45F7-AAC4-F316FAADBDD9}" type="sibTrans" cxnId="{01B25E72-F1B5-404F-A032-6755F698687D}">
      <dgm:prSet/>
      <dgm:spPr/>
      <dgm:t>
        <a:bodyPr/>
        <a:lstStyle/>
        <a:p>
          <a:endParaRPr lang="en-US"/>
        </a:p>
      </dgm:t>
    </dgm:pt>
    <dgm:pt modelId="{5576B64F-65D1-488F-A733-37CCCFC67DC9}" type="pres">
      <dgm:prSet presAssocID="{56283306-CECF-4DCD-A56C-5C7218AA8A24}" presName="linear" presStyleCnt="0">
        <dgm:presLayoutVars>
          <dgm:animLvl val="lvl"/>
          <dgm:resizeHandles val="exact"/>
        </dgm:presLayoutVars>
      </dgm:prSet>
      <dgm:spPr/>
    </dgm:pt>
    <dgm:pt modelId="{87A70132-4660-4F88-9B9D-B11C0D72B3BD}" type="pres">
      <dgm:prSet presAssocID="{34352BE2-BDEA-474D-9286-8E77FD0E3ABD}" presName="parentText" presStyleLbl="node1" presStyleIdx="0" presStyleCnt="2">
        <dgm:presLayoutVars>
          <dgm:chMax val="0"/>
          <dgm:bulletEnabled val="1"/>
        </dgm:presLayoutVars>
      </dgm:prSet>
      <dgm:spPr/>
    </dgm:pt>
    <dgm:pt modelId="{E46F7F85-8210-463A-8F13-FCF18BD74816}" type="pres">
      <dgm:prSet presAssocID="{FE4C22F8-DBAF-49D1-B8B7-9E5D89DCDD6E}" presName="spacer" presStyleCnt="0"/>
      <dgm:spPr/>
    </dgm:pt>
    <dgm:pt modelId="{3E57A8AA-8F6C-4892-9944-D0B424C315EA}" type="pres">
      <dgm:prSet presAssocID="{C1C496B1-70EF-47DC-A9EE-3E4E72821BA6}" presName="parentText" presStyleLbl="node1" presStyleIdx="1" presStyleCnt="2">
        <dgm:presLayoutVars>
          <dgm:chMax val="0"/>
          <dgm:bulletEnabled val="1"/>
        </dgm:presLayoutVars>
      </dgm:prSet>
      <dgm:spPr/>
    </dgm:pt>
  </dgm:ptLst>
  <dgm:cxnLst>
    <dgm:cxn modelId="{452D5406-CB8F-4D54-9CFD-DED46ED48AD6}" type="presOf" srcId="{34352BE2-BDEA-474D-9286-8E77FD0E3ABD}" destId="{87A70132-4660-4F88-9B9D-B11C0D72B3BD}" srcOrd="0" destOrd="0" presId="urn:microsoft.com/office/officeart/2005/8/layout/vList2"/>
    <dgm:cxn modelId="{E25C2B43-8350-4B1B-83EF-1E360311B833}" srcId="{56283306-CECF-4DCD-A56C-5C7218AA8A24}" destId="{34352BE2-BDEA-474D-9286-8E77FD0E3ABD}" srcOrd="0" destOrd="0" parTransId="{0B72F000-957D-4C57-B079-AEF3437EB680}" sibTransId="{FE4C22F8-DBAF-49D1-B8B7-9E5D89DCDD6E}"/>
    <dgm:cxn modelId="{C7AFBC68-92AF-4852-8901-A9DFF5143135}" type="presOf" srcId="{C1C496B1-70EF-47DC-A9EE-3E4E72821BA6}" destId="{3E57A8AA-8F6C-4892-9944-D0B424C315EA}" srcOrd="0" destOrd="0" presId="urn:microsoft.com/office/officeart/2005/8/layout/vList2"/>
    <dgm:cxn modelId="{922A0D50-0ACC-49BA-8BA2-18AA6FADF6AB}" type="presOf" srcId="{56283306-CECF-4DCD-A56C-5C7218AA8A24}" destId="{5576B64F-65D1-488F-A733-37CCCFC67DC9}" srcOrd="0" destOrd="0" presId="urn:microsoft.com/office/officeart/2005/8/layout/vList2"/>
    <dgm:cxn modelId="{01B25E72-F1B5-404F-A032-6755F698687D}" srcId="{56283306-CECF-4DCD-A56C-5C7218AA8A24}" destId="{C1C496B1-70EF-47DC-A9EE-3E4E72821BA6}" srcOrd="1" destOrd="0" parTransId="{8D1BDE44-9EB8-4C91-BDCD-DF4297C58417}" sibTransId="{D266FF7F-DEA3-45F7-AAC4-F316FAADBDD9}"/>
    <dgm:cxn modelId="{370BAFCA-F9B0-48A1-AFFB-6EB17AEA0B3B}" type="presParOf" srcId="{5576B64F-65D1-488F-A733-37CCCFC67DC9}" destId="{87A70132-4660-4F88-9B9D-B11C0D72B3BD}" srcOrd="0" destOrd="0" presId="urn:microsoft.com/office/officeart/2005/8/layout/vList2"/>
    <dgm:cxn modelId="{FD171E25-8353-4A3C-847D-A130041995FF}" type="presParOf" srcId="{5576B64F-65D1-488F-A733-37CCCFC67DC9}" destId="{E46F7F85-8210-463A-8F13-FCF18BD74816}" srcOrd="1" destOrd="0" presId="urn:microsoft.com/office/officeart/2005/8/layout/vList2"/>
    <dgm:cxn modelId="{E396E5C8-D521-4D3D-A9A7-728FBEA9A9FD}" type="presParOf" srcId="{5576B64F-65D1-488F-A733-37CCCFC67DC9}" destId="{3E57A8AA-8F6C-4892-9944-D0B424C315E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AAC067-8029-432C-9999-185798272E98}"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76F37D8B-14F3-4DEE-9706-A8E561640268}">
      <dgm:prSet/>
      <dgm:spPr/>
      <dgm:t>
        <a:bodyPr/>
        <a:lstStyle/>
        <a:p>
          <a:r>
            <a:rPr lang="en-US"/>
            <a:t>Classifiers such as gaussian naïve bayes and support vector machines, could only classify data that is not binarized</a:t>
          </a:r>
        </a:p>
      </dgm:t>
    </dgm:pt>
    <dgm:pt modelId="{9F8E855C-BCED-41E7-80B5-5237C7CC6E4C}" type="parTrans" cxnId="{8A1C97C6-4FF3-485E-9F77-EF967CFA19F1}">
      <dgm:prSet/>
      <dgm:spPr/>
      <dgm:t>
        <a:bodyPr/>
        <a:lstStyle/>
        <a:p>
          <a:endParaRPr lang="en-US"/>
        </a:p>
      </dgm:t>
    </dgm:pt>
    <dgm:pt modelId="{7FAA2471-F1F6-477E-8FA5-777DBBAF759F}" type="sibTrans" cxnId="{8A1C97C6-4FF3-485E-9F77-EF967CFA19F1}">
      <dgm:prSet/>
      <dgm:spPr/>
      <dgm:t>
        <a:bodyPr/>
        <a:lstStyle/>
        <a:p>
          <a:endParaRPr lang="en-US"/>
        </a:p>
      </dgm:t>
    </dgm:pt>
    <dgm:pt modelId="{4CD22D97-F236-4866-9898-9E96B5A01BA2}">
      <dgm:prSet/>
      <dgm:spPr/>
      <dgm:t>
        <a:bodyPr/>
        <a:lstStyle/>
        <a:p>
          <a:r>
            <a:rPr lang="en-US" dirty="0"/>
            <a:t>Since the dataset was not binarized, roc score for these classifiers are unavailable due to multi class error or bad input shape</a:t>
          </a:r>
        </a:p>
      </dgm:t>
    </dgm:pt>
    <dgm:pt modelId="{1B90FAC8-6EC1-4FB0-AC67-F93B1E43D19C}" type="parTrans" cxnId="{FC2D3E4E-7C93-4933-B126-963DEE3CF6E9}">
      <dgm:prSet/>
      <dgm:spPr/>
      <dgm:t>
        <a:bodyPr/>
        <a:lstStyle/>
        <a:p>
          <a:endParaRPr lang="en-US"/>
        </a:p>
      </dgm:t>
    </dgm:pt>
    <dgm:pt modelId="{B26C7307-701F-4609-9B4F-864434A31E92}" type="sibTrans" cxnId="{FC2D3E4E-7C93-4933-B126-963DEE3CF6E9}">
      <dgm:prSet/>
      <dgm:spPr/>
      <dgm:t>
        <a:bodyPr/>
        <a:lstStyle/>
        <a:p>
          <a:endParaRPr lang="en-US"/>
        </a:p>
      </dgm:t>
    </dgm:pt>
    <dgm:pt modelId="{D0769C5D-1365-4728-AA24-DAEC34A6DA81}">
      <dgm:prSet/>
      <dgm:spPr/>
      <dgm:t>
        <a:bodyPr/>
        <a:lstStyle/>
        <a:p>
          <a:r>
            <a:rPr lang="en-US"/>
            <a:t>Classifiers such as k-nearest neighbor, decision tree, random forest, neural network (MLP), classified a binarized dataset and produced useful results</a:t>
          </a:r>
        </a:p>
      </dgm:t>
    </dgm:pt>
    <dgm:pt modelId="{56A2AD6C-2821-42B7-B54E-3A66351A9688}" type="parTrans" cxnId="{27B9120C-DFC4-464C-A7BB-915751F9B83A}">
      <dgm:prSet/>
      <dgm:spPr/>
      <dgm:t>
        <a:bodyPr/>
        <a:lstStyle/>
        <a:p>
          <a:endParaRPr lang="en-US"/>
        </a:p>
      </dgm:t>
    </dgm:pt>
    <dgm:pt modelId="{E2AE93EC-66BD-42CF-A36B-B20D533ABAE8}" type="sibTrans" cxnId="{27B9120C-DFC4-464C-A7BB-915751F9B83A}">
      <dgm:prSet/>
      <dgm:spPr/>
      <dgm:t>
        <a:bodyPr/>
        <a:lstStyle/>
        <a:p>
          <a:endParaRPr lang="en-US"/>
        </a:p>
      </dgm:t>
    </dgm:pt>
    <dgm:pt modelId="{C556DC56-853F-455C-A5A0-7A75987591F0}" type="pres">
      <dgm:prSet presAssocID="{35AAC067-8029-432C-9999-185798272E98}" presName="linear" presStyleCnt="0">
        <dgm:presLayoutVars>
          <dgm:animLvl val="lvl"/>
          <dgm:resizeHandles val="exact"/>
        </dgm:presLayoutVars>
      </dgm:prSet>
      <dgm:spPr/>
    </dgm:pt>
    <dgm:pt modelId="{70452D1C-4A26-4C66-89E6-88388E66B0FD}" type="pres">
      <dgm:prSet presAssocID="{76F37D8B-14F3-4DEE-9706-A8E561640268}" presName="parentText" presStyleLbl="node1" presStyleIdx="0" presStyleCnt="3">
        <dgm:presLayoutVars>
          <dgm:chMax val="0"/>
          <dgm:bulletEnabled val="1"/>
        </dgm:presLayoutVars>
      </dgm:prSet>
      <dgm:spPr/>
    </dgm:pt>
    <dgm:pt modelId="{60E064F5-9BAA-4F78-BAA7-378B1893A0B8}" type="pres">
      <dgm:prSet presAssocID="{7FAA2471-F1F6-477E-8FA5-777DBBAF759F}" presName="spacer" presStyleCnt="0"/>
      <dgm:spPr/>
    </dgm:pt>
    <dgm:pt modelId="{6255FB11-2E7F-441D-AB2A-A512571E9947}" type="pres">
      <dgm:prSet presAssocID="{4CD22D97-F236-4866-9898-9E96B5A01BA2}" presName="parentText" presStyleLbl="node1" presStyleIdx="1" presStyleCnt="3">
        <dgm:presLayoutVars>
          <dgm:chMax val="0"/>
          <dgm:bulletEnabled val="1"/>
        </dgm:presLayoutVars>
      </dgm:prSet>
      <dgm:spPr/>
    </dgm:pt>
    <dgm:pt modelId="{5706D734-2114-40D2-9E07-601369CD544E}" type="pres">
      <dgm:prSet presAssocID="{B26C7307-701F-4609-9B4F-864434A31E92}" presName="spacer" presStyleCnt="0"/>
      <dgm:spPr/>
    </dgm:pt>
    <dgm:pt modelId="{F2DCBCFF-1531-42E8-89EF-7B10CAA5AA54}" type="pres">
      <dgm:prSet presAssocID="{D0769C5D-1365-4728-AA24-DAEC34A6DA81}" presName="parentText" presStyleLbl="node1" presStyleIdx="2" presStyleCnt="3">
        <dgm:presLayoutVars>
          <dgm:chMax val="0"/>
          <dgm:bulletEnabled val="1"/>
        </dgm:presLayoutVars>
      </dgm:prSet>
      <dgm:spPr/>
    </dgm:pt>
  </dgm:ptLst>
  <dgm:cxnLst>
    <dgm:cxn modelId="{FCA40F08-4FE0-49D7-9810-09E5E3D7A8BB}" type="presOf" srcId="{D0769C5D-1365-4728-AA24-DAEC34A6DA81}" destId="{F2DCBCFF-1531-42E8-89EF-7B10CAA5AA54}" srcOrd="0" destOrd="0" presId="urn:microsoft.com/office/officeart/2005/8/layout/vList2"/>
    <dgm:cxn modelId="{27B9120C-DFC4-464C-A7BB-915751F9B83A}" srcId="{35AAC067-8029-432C-9999-185798272E98}" destId="{D0769C5D-1365-4728-AA24-DAEC34A6DA81}" srcOrd="2" destOrd="0" parTransId="{56A2AD6C-2821-42B7-B54E-3A66351A9688}" sibTransId="{E2AE93EC-66BD-42CF-A36B-B20D533ABAE8}"/>
    <dgm:cxn modelId="{FC2D3E4E-7C93-4933-B126-963DEE3CF6E9}" srcId="{35AAC067-8029-432C-9999-185798272E98}" destId="{4CD22D97-F236-4866-9898-9E96B5A01BA2}" srcOrd="1" destOrd="0" parTransId="{1B90FAC8-6EC1-4FB0-AC67-F93B1E43D19C}" sibTransId="{B26C7307-701F-4609-9B4F-864434A31E92}"/>
    <dgm:cxn modelId="{3E6FCD50-86DB-49DA-9C31-40E03FD88E56}" type="presOf" srcId="{4CD22D97-F236-4866-9898-9E96B5A01BA2}" destId="{6255FB11-2E7F-441D-AB2A-A512571E9947}" srcOrd="0" destOrd="0" presId="urn:microsoft.com/office/officeart/2005/8/layout/vList2"/>
    <dgm:cxn modelId="{72EC7079-C7F8-4C62-BC0A-7073F00997D5}" type="presOf" srcId="{76F37D8B-14F3-4DEE-9706-A8E561640268}" destId="{70452D1C-4A26-4C66-89E6-88388E66B0FD}" srcOrd="0" destOrd="0" presId="urn:microsoft.com/office/officeart/2005/8/layout/vList2"/>
    <dgm:cxn modelId="{59C1EDC0-90DB-4405-A6BC-3FF0713B134C}" type="presOf" srcId="{35AAC067-8029-432C-9999-185798272E98}" destId="{C556DC56-853F-455C-A5A0-7A75987591F0}" srcOrd="0" destOrd="0" presId="urn:microsoft.com/office/officeart/2005/8/layout/vList2"/>
    <dgm:cxn modelId="{8A1C97C6-4FF3-485E-9F77-EF967CFA19F1}" srcId="{35AAC067-8029-432C-9999-185798272E98}" destId="{76F37D8B-14F3-4DEE-9706-A8E561640268}" srcOrd="0" destOrd="0" parTransId="{9F8E855C-BCED-41E7-80B5-5237C7CC6E4C}" sibTransId="{7FAA2471-F1F6-477E-8FA5-777DBBAF759F}"/>
    <dgm:cxn modelId="{066F83B2-53C8-4CE5-A358-0D31220C415B}" type="presParOf" srcId="{C556DC56-853F-455C-A5A0-7A75987591F0}" destId="{70452D1C-4A26-4C66-89E6-88388E66B0FD}" srcOrd="0" destOrd="0" presId="urn:microsoft.com/office/officeart/2005/8/layout/vList2"/>
    <dgm:cxn modelId="{B20420E1-97DA-48BF-911C-97226B6113B5}" type="presParOf" srcId="{C556DC56-853F-455C-A5A0-7A75987591F0}" destId="{60E064F5-9BAA-4F78-BAA7-378B1893A0B8}" srcOrd="1" destOrd="0" presId="urn:microsoft.com/office/officeart/2005/8/layout/vList2"/>
    <dgm:cxn modelId="{46566215-7443-44D9-873C-EC270BFF4EB4}" type="presParOf" srcId="{C556DC56-853F-455C-A5A0-7A75987591F0}" destId="{6255FB11-2E7F-441D-AB2A-A512571E9947}" srcOrd="2" destOrd="0" presId="urn:microsoft.com/office/officeart/2005/8/layout/vList2"/>
    <dgm:cxn modelId="{A43DE53D-7144-40C3-8528-52696777E33D}" type="presParOf" srcId="{C556DC56-853F-455C-A5A0-7A75987591F0}" destId="{5706D734-2114-40D2-9E07-601369CD544E}" srcOrd="3" destOrd="0" presId="urn:microsoft.com/office/officeart/2005/8/layout/vList2"/>
    <dgm:cxn modelId="{D6F97B2D-7D6E-4ADC-B9C7-9395734BFA44}" type="presParOf" srcId="{C556DC56-853F-455C-A5A0-7A75987591F0}" destId="{F2DCBCFF-1531-42E8-89EF-7B10CAA5AA5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AB4F1C-04FA-451A-9AEE-3C54D3512E7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B3C59724-57C4-4C03-8807-96D719FD7DB1}">
      <dgm:prSet/>
      <dgm:spPr/>
      <dgm:t>
        <a:bodyPr/>
        <a:lstStyle/>
        <a:p>
          <a:r>
            <a:rPr lang="en-US" dirty="0"/>
            <a:t>Classification results indicated that support vector machines classifier had the best accuracy for this dataset. </a:t>
          </a:r>
        </a:p>
      </dgm:t>
    </dgm:pt>
    <dgm:pt modelId="{49CD6C45-9151-4C10-8425-9979FE31B1D4}" type="parTrans" cxnId="{8F0BBF38-328B-4278-9BDD-00D3A40B44BC}">
      <dgm:prSet/>
      <dgm:spPr/>
      <dgm:t>
        <a:bodyPr/>
        <a:lstStyle/>
        <a:p>
          <a:endParaRPr lang="en-US"/>
        </a:p>
      </dgm:t>
    </dgm:pt>
    <dgm:pt modelId="{05FA07D8-1507-489E-AF9F-6A2F28045DE6}" type="sibTrans" cxnId="{8F0BBF38-328B-4278-9BDD-00D3A40B44BC}">
      <dgm:prSet/>
      <dgm:spPr/>
      <dgm:t>
        <a:bodyPr/>
        <a:lstStyle/>
        <a:p>
          <a:endParaRPr lang="en-US"/>
        </a:p>
      </dgm:t>
    </dgm:pt>
    <dgm:pt modelId="{DAC30BF4-E3E7-4327-9EE0-CBC0DE499E7E}">
      <dgm:prSet/>
      <dgm:spPr/>
      <dgm:t>
        <a:bodyPr/>
        <a:lstStyle/>
        <a:p>
          <a:r>
            <a:rPr lang="en-US" dirty="0"/>
            <a:t>In terms of ROC curve, decision tree has the highest area under the roc curve</a:t>
          </a:r>
        </a:p>
      </dgm:t>
    </dgm:pt>
    <dgm:pt modelId="{1E6E9E15-F7B1-4B33-BF8C-9F786431FE30}" type="parTrans" cxnId="{5256384F-14A6-4352-8EDF-F8069F7F0202}">
      <dgm:prSet/>
      <dgm:spPr/>
      <dgm:t>
        <a:bodyPr/>
        <a:lstStyle/>
        <a:p>
          <a:endParaRPr lang="en-US"/>
        </a:p>
      </dgm:t>
    </dgm:pt>
    <dgm:pt modelId="{538E37EF-2F4E-425D-A9B3-AF54BEEBA05F}" type="sibTrans" cxnId="{5256384F-14A6-4352-8EDF-F8069F7F0202}">
      <dgm:prSet/>
      <dgm:spPr/>
      <dgm:t>
        <a:bodyPr/>
        <a:lstStyle/>
        <a:p>
          <a:endParaRPr lang="en-US"/>
        </a:p>
      </dgm:t>
    </dgm:pt>
    <dgm:pt modelId="{14CD7724-8362-49B2-878C-9BCA3691EB11}">
      <dgm:prSet/>
      <dgm:spPr/>
      <dgm:t>
        <a:bodyPr/>
        <a:lstStyle/>
        <a:p>
          <a:r>
            <a:rPr lang="en-US" dirty="0"/>
            <a:t>Clustering analysis revealed that the created clusters are somewhat acceptable for most models. </a:t>
          </a:r>
          <a:r>
            <a:rPr lang="en-US" dirty="0" err="1"/>
            <a:t>Mbclust</a:t>
          </a:r>
          <a:r>
            <a:rPr lang="en-US" dirty="0"/>
            <a:t> revealed that the optimal number of clusters is 7 which the required number of clusters.</a:t>
          </a:r>
        </a:p>
      </dgm:t>
    </dgm:pt>
    <dgm:pt modelId="{0C3A15D5-31B3-4C2A-A68D-9F4AE5CE0B9D}" type="parTrans" cxnId="{D30607AC-8C8F-4F60-B7D1-5138DE0D0EC3}">
      <dgm:prSet/>
      <dgm:spPr/>
      <dgm:t>
        <a:bodyPr/>
        <a:lstStyle/>
        <a:p>
          <a:endParaRPr lang="en-US"/>
        </a:p>
      </dgm:t>
    </dgm:pt>
    <dgm:pt modelId="{9D3CCBB2-42C5-4876-9547-F62AEE842B87}" type="sibTrans" cxnId="{D30607AC-8C8F-4F60-B7D1-5138DE0D0EC3}">
      <dgm:prSet/>
      <dgm:spPr/>
      <dgm:t>
        <a:bodyPr/>
        <a:lstStyle/>
        <a:p>
          <a:endParaRPr lang="en-US"/>
        </a:p>
      </dgm:t>
    </dgm:pt>
    <dgm:pt modelId="{9CC475A6-0C04-4224-9DB1-1E0D5B6025A4}">
      <dgm:prSet/>
      <dgm:spPr/>
      <dgm:t>
        <a:bodyPr/>
        <a:lstStyle/>
        <a:p>
          <a:r>
            <a:rPr lang="en-US" dirty="0"/>
            <a:t>Association reveals the relationship between different vectorized pixels in the dataset with significant confidence and support.</a:t>
          </a:r>
        </a:p>
      </dgm:t>
    </dgm:pt>
    <dgm:pt modelId="{EAD322BB-F32A-4B6E-A1C6-ACB0DC71D712}" type="parTrans" cxnId="{275D2A59-508A-4013-97C3-D3DD26D8089B}">
      <dgm:prSet/>
      <dgm:spPr/>
      <dgm:t>
        <a:bodyPr/>
        <a:lstStyle/>
        <a:p>
          <a:endParaRPr lang="en-US"/>
        </a:p>
      </dgm:t>
    </dgm:pt>
    <dgm:pt modelId="{EABB38A5-58B6-41DB-AD50-6E815C0E4037}" type="sibTrans" cxnId="{275D2A59-508A-4013-97C3-D3DD26D8089B}">
      <dgm:prSet/>
      <dgm:spPr/>
      <dgm:t>
        <a:bodyPr/>
        <a:lstStyle/>
        <a:p>
          <a:endParaRPr lang="en-US"/>
        </a:p>
      </dgm:t>
    </dgm:pt>
    <dgm:pt modelId="{3BFB3D1A-9210-4EE6-A5C6-D1A82A3CBC3A}" type="pres">
      <dgm:prSet presAssocID="{3BAB4F1C-04FA-451A-9AEE-3C54D3512E7A}" presName="linear" presStyleCnt="0">
        <dgm:presLayoutVars>
          <dgm:animLvl val="lvl"/>
          <dgm:resizeHandles val="exact"/>
        </dgm:presLayoutVars>
      </dgm:prSet>
      <dgm:spPr/>
    </dgm:pt>
    <dgm:pt modelId="{091E0705-566B-4DBD-9A74-7313C953543C}" type="pres">
      <dgm:prSet presAssocID="{B3C59724-57C4-4C03-8807-96D719FD7DB1}" presName="parentText" presStyleLbl="node1" presStyleIdx="0" presStyleCnt="4">
        <dgm:presLayoutVars>
          <dgm:chMax val="0"/>
          <dgm:bulletEnabled val="1"/>
        </dgm:presLayoutVars>
      </dgm:prSet>
      <dgm:spPr/>
    </dgm:pt>
    <dgm:pt modelId="{4FF78BF1-2610-4D60-9872-276831EA5D51}" type="pres">
      <dgm:prSet presAssocID="{05FA07D8-1507-489E-AF9F-6A2F28045DE6}" presName="spacer" presStyleCnt="0"/>
      <dgm:spPr/>
    </dgm:pt>
    <dgm:pt modelId="{98A195FF-3704-4B17-A724-2F325068BA4D}" type="pres">
      <dgm:prSet presAssocID="{DAC30BF4-E3E7-4327-9EE0-CBC0DE499E7E}" presName="parentText" presStyleLbl="node1" presStyleIdx="1" presStyleCnt="4">
        <dgm:presLayoutVars>
          <dgm:chMax val="0"/>
          <dgm:bulletEnabled val="1"/>
        </dgm:presLayoutVars>
      </dgm:prSet>
      <dgm:spPr/>
    </dgm:pt>
    <dgm:pt modelId="{B327D413-A849-4942-9B14-C3B29379F256}" type="pres">
      <dgm:prSet presAssocID="{538E37EF-2F4E-425D-A9B3-AF54BEEBA05F}" presName="spacer" presStyleCnt="0"/>
      <dgm:spPr/>
    </dgm:pt>
    <dgm:pt modelId="{95E06896-DF5B-402F-8E88-AFDE2B68058E}" type="pres">
      <dgm:prSet presAssocID="{14CD7724-8362-49B2-878C-9BCA3691EB11}" presName="parentText" presStyleLbl="node1" presStyleIdx="2" presStyleCnt="4">
        <dgm:presLayoutVars>
          <dgm:chMax val="0"/>
          <dgm:bulletEnabled val="1"/>
        </dgm:presLayoutVars>
      </dgm:prSet>
      <dgm:spPr/>
    </dgm:pt>
    <dgm:pt modelId="{E01A423D-86B5-4DEE-B841-5F5C910F6FD8}" type="pres">
      <dgm:prSet presAssocID="{9D3CCBB2-42C5-4876-9547-F62AEE842B87}" presName="spacer" presStyleCnt="0"/>
      <dgm:spPr/>
    </dgm:pt>
    <dgm:pt modelId="{6D62968D-C108-416C-B526-1216195EF1AA}" type="pres">
      <dgm:prSet presAssocID="{9CC475A6-0C04-4224-9DB1-1E0D5B6025A4}" presName="parentText" presStyleLbl="node1" presStyleIdx="3" presStyleCnt="4">
        <dgm:presLayoutVars>
          <dgm:chMax val="0"/>
          <dgm:bulletEnabled val="1"/>
        </dgm:presLayoutVars>
      </dgm:prSet>
      <dgm:spPr/>
    </dgm:pt>
  </dgm:ptLst>
  <dgm:cxnLst>
    <dgm:cxn modelId="{9CFD9022-D4FC-4033-BA91-8F7D28AD4A4E}" type="presOf" srcId="{9CC475A6-0C04-4224-9DB1-1E0D5B6025A4}" destId="{6D62968D-C108-416C-B526-1216195EF1AA}" srcOrd="0" destOrd="0" presId="urn:microsoft.com/office/officeart/2005/8/layout/vList2"/>
    <dgm:cxn modelId="{31ADC329-C528-46DC-AA52-F0950C0EC47F}" type="presOf" srcId="{14CD7724-8362-49B2-878C-9BCA3691EB11}" destId="{95E06896-DF5B-402F-8E88-AFDE2B68058E}" srcOrd="0" destOrd="0" presId="urn:microsoft.com/office/officeart/2005/8/layout/vList2"/>
    <dgm:cxn modelId="{8F0BBF38-328B-4278-9BDD-00D3A40B44BC}" srcId="{3BAB4F1C-04FA-451A-9AEE-3C54D3512E7A}" destId="{B3C59724-57C4-4C03-8807-96D719FD7DB1}" srcOrd="0" destOrd="0" parTransId="{49CD6C45-9151-4C10-8425-9979FE31B1D4}" sibTransId="{05FA07D8-1507-489E-AF9F-6A2F28045DE6}"/>
    <dgm:cxn modelId="{5256384F-14A6-4352-8EDF-F8069F7F0202}" srcId="{3BAB4F1C-04FA-451A-9AEE-3C54D3512E7A}" destId="{DAC30BF4-E3E7-4327-9EE0-CBC0DE499E7E}" srcOrd="1" destOrd="0" parTransId="{1E6E9E15-F7B1-4B33-BF8C-9F786431FE30}" sibTransId="{538E37EF-2F4E-425D-A9B3-AF54BEEBA05F}"/>
    <dgm:cxn modelId="{9AE9804F-2CF9-4540-B26A-B8B70433D73F}" type="presOf" srcId="{3BAB4F1C-04FA-451A-9AEE-3C54D3512E7A}" destId="{3BFB3D1A-9210-4EE6-A5C6-D1A82A3CBC3A}" srcOrd="0" destOrd="0" presId="urn:microsoft.com/office/officeart/2005/8/layout/vList2"/>
    <dgm:cxn modelId="{FBA83971-141F-4A69-8D72-3BAC5791D599}" type="presOf" srcId="{B3C59724-57C4-4C03-8807-96D719FD7DB1}" destId="{091E0705-566B-4DBD-9A74-7313C953543C}" srcOrd="0" destOrd="0" presId="urn:microsoft.com/office/officeart/2005/8/layout/vList2"/>
    <dgm:cxn modelId="{6CFF9152-26C3-4E62-A51A-84205641D0DB}" type="presOf" srcId="{DAC30BF4-E3E7-4327-9EE0-CBC0DE499E7E}" destId="{98A195FF-3704-4B17-A724-2F325068BA4D}" srcOrd="0" destOrd="0" presId="urn:microsoft.com/office/officeart/2005/8/layout/vList2"/>
    <dgm:cxn modelId="{275D2A59-508A-4013-97C3-D3DD26D8089B}" srcId="{3BAB4F1C-04FA-451A-9AEE-3C54D3512E7A}" destId="{9CC475A6-0C04-4224-9DB1-1E0D5B6025A4}" srcOrd="3" destOrd="0" parTransId="{EAD322BB-F32A-4B6E-A1C6-ACB0DC71D712}" sibTransId="{EABB38A5-58B6-41DB-AD50-6E815C0E4037}"/>
    <dgm:cxn modelId="{D30607AC-8C8F-4F60-B7D1-5138DE0D0EC3}" srcId="{3BAB4F1C-04FA-451A-9AEE-3C54D3512E7A}" destId="{14CD7724-8362-49B2-878C-9BCA3691EB11}" srcOrd="2" destOrd="0" parTransId="{0C3A15D5-31B3-4C2A-A68D-9F4AE5CE0B9D}" sibTransId="{9D3CCBB2-42C5-4876-9547-F62AEE842B87}"/>
    <dgm:cxn modelId="{04AF837E-F9A3-47BF-9E3A-F7F421CC4C6A}" type="presParOf" srcId="{3BFB3D1A-9210-4EE6-A5C6-D1A82A3CBC3A}" destId="{091E0705-566B-4DBD-9A74-7313C953543C}" srcOrd="0" destOrd="0" presId="urn:microsoft.com/office/officeart/2005/8/layout/vList2"/>
    <dgm:cxn modelId="{7AF644BA-D0F1-46E0-8436-379058B01373}" type="presParOf" srcId="{3BFB3D1A-9210-4EE6-A5C6-D1A82A3CBC3A}" destId="{4FF78BF1-2610-4D60-9872-276831EA5D51}" srcOrd="1" destOrd="0" presId="urn:microsoft.com/office/officeart/2005/8/layout/vList2"/>
    <dgm:cxn modelId="{2743620B-7D4E-4D4F-879C-397CD12435B8}" type="presParOf" srcId="{3BFB3D1A-9210-4EE6-A5C6-D1A82A3CBC3A}" destId="{98A195FF-3704-4B17-A724-2F325068BA4D}" srcOrd="2" destOrd="0" presId="urn:microsoft.com/office/officeart/2005/8/layout/vList2"/>
    <dgm:cxn modelId="{91D32F62-6820-4BF9-9784-40BF36083345}" type="presParOf" srcId="{3BFB3D1A-9210-4EE6-A5C6-D1A82A3CBC3A}" destId="{B327D413-A849-4942-9B14-C3B29379F256}" srcOrd="3" destOrd="0" presId="urn:microsoft.com/office/officeart/2005/8/layout/vList2"/>
    <dgm:cxn modelId="{DA699612-47D8-4806-A9A1-D55CCEE82F84}" type="presParOf" srcId="{3BFB3D1A-9210-4EE6-A5C6-D1A82A3CBC3A}" destId="{95E06896-DF5B-402F-8E88-AFDE2B68058E}" srcOrd="4" destOrd="0" presId="urn:microsoft.com/office/officeart/2005/8/layout/vList2"/>
    <dgm:cxn modelId="{5E7806CB-1FC3-438D-84EE-48D4B8012BF4}" type="presParOf" srcId="{3BFB3D1A-9210-4EE6-A5C6-D1A82A3CBC3A}" destId="{E01A423D-86B5-4DEE-B841-5F5C910F6FD8}" srcOrd="5" destOrd="0" presId="urn:microsoft.com/office/officeart/2005/8/layout/vList2"/>
    <dgm:cxn modelId="{1E072A7D-DC6C-4FC9-A42D-8F7032003E33}" type="presParOf" srcId="{3BFB3D1A-9210-4EE6-A5C6-D1A82A3CBC3A}" destId="{6D62968D-C108-416C-B526-1216195EF1A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DBCC7-266A-47DC-B047-6B325D5B156E}">
      <dsp:nvSpPr>
        <dsp:cNvPr id="0" name=""/>
        <dsp:cNvSpPr/>
      </dsp:nvSpPr>
      <dsp:spPr>
        <a:xfrm>
          <a:off x="0" y="49206"/>
          <a:ext cx="6492875" cy="1632515"/>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Dermatoscopy is a widely used diagnostic technique that improves the diagnosis of benign and malignant pigmented skin lesions in comparison to examination with the unaided eye </a:t>
          </a:r>
        </a:p>
      </dsp:txBody>
      <dsp:txXfrm>
        <a:off x="79693" y="128899"/>
        <a:ext cx="6333489" cy="1473129"/>
      </dsp:txXfrm>
    </dsp:sp>
    <dsp:sp modelId="{26A4ABE8-C921-4026-8809-A31735B14D1D}">
      <dsp:nvSpPr>
        <dsp:cNvPr id="0" name=""/>
        <dsp:cNvSpPr/>
      </dsp:nvSpPr>
      <dsp:spPr>
        <a:xfrm>
          <a:off x="0" y="1736442"/>
          <a:ext cx="6492875" cy="1632515"/>
        </a:xfrm>
        <a:prstGeom prst="round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Tschandl, Rosendahl, and Kittler (2015) researched on this dataset to better characterize dermatoscopic patterns of several types of flat pigmented facial lesions and to analyze their significance by calculating their relative risks and diagnostic values</a:t>
          </a:r>
        </a:p>
      </dsp:txBody>
      <dsp:txXfrm>
        <a:off x="79693" y="1816135"/>
        <a:ext cx="6333489" cy="1473129"/>
      </dsp:txXfrm>
    </dsp:sp>
    <dsp:sp modelId="{17F36ABC-A39A-476D-B180-6E9EF5E8FEFA}">
      <dsp:nvSpPr>
        <dsp:cNvPr id="0" name=""/>
        <dsp:cNvSpPr/>
      </dsp:nvSpPr>
      <dsp:spPr>
        <a:xfrm>
          <a:off x="0" y="3423677"/>
          <a:ext cx="6492875" cy="1632515"/>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They prospectively analyzed dermatoscopic images of 240 flat pigmented facial skin lesions collected consecutively from 195 patients (41.5% females, mean age: 61 ± 14 years) between 2007 and March 2012 in a primary skin cancer practice situated in Queensland, Australia.</a:t>
          </a:r>
        </a:p>
      </dsp:txBody>
      <dsp:txXfrm>
        <a:off x="79693" y="3503370"/>
        <a:ext cx="6333489" cy="1473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C5093-BC71-42DD-A44B-5B72592A5FFC}">
      <dsp:nvSpPr>
        <dsp:cNvPr id="0" name=""/>
        <dsp:cNvSpPr/>
      </dsp:nvSpPr>
      <dsp:spPr>
        <a:xfrm>
          <a:off x="0" y="223229"/>
          <a:ext cx="6492875" cy="14297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Cases include a representative collection of all important diagnostic categories in the realm of pigmented lesions such as:</a:t>
          </a:r>
        </a:p>
      </dsp:txBody>
      <dsp:txXfrm>
        <a:off x="69794" y="293023"/>
        <a:ext cx="6353287" cy="1290152"/>
      </dsp:txXfrm>
    </dsp:sp>
    <dsp:sp modelId="{D68CD9CE-5F25-420D-99DD-22B92186D7CF}">
      <dsp:nvSpPr>
        <dsp:cNvPr id="0" name=""/>
        <dsp:cNvSpPr/>
      </dsp:nvSpPr>
      <dsp:spPr>
        <a:xfrm>
          <a:off x="0" y="1652969"/>
          <a:ext cx="6492875" cy="322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Actinic keratoses and intraepithelial carcinoma / Bowen's disease (</a:t>
          </a:r>
          <a:r>
            <a:rPr lang="en-US" sz="2000" b="1" kern="1200" dirty="0" err="1"/>
            <a:t>akiec</a:t>
          </a:r>
          <a:r>
            <a:rPr lang="en-US" sz="2000" kern="1200" dirty="0"/>
            <a:t>)</a:t>
          </a:r>
        </a:p>
        <a:p>
          <a:pPr marL="228600" lvl="1" indent="-228600" algn="l" defTabSz="889000">
            <a:lnSpc>
              <a:spcPct val="90000"/>
            </a:lnSpc>
            <a:spcBef>
              <a:spcPct val="0"/>
            </a:spcBef>
            <a:spcAft>
              <a:spcPct val="20000"/>
            </a:spcAft>
            <a:buChar char="•"/>
          </a:pPr>
          <a:r>
            <a:rPr lang="en-US" sz="2000" kern="1200" dirty="0"/>
            <a:t>Basal cell carcinoma (</a:t>
          </a:r>
          <a:r>
            <a:rPr lang="en-US" sz="2000" b="1" kern="1200" dirty="0"/>
            <a:t>bcc</a:t>
          </a:r>
          <a:r>
            <a:rPr lang="en-US" sz="2000" kern="1200" dirty="0"/>
            <a:t>)</a:t>
          </a:r>
        </a:p>
        <a:p>
          <a:pPr marL="228600" lvl="1" indent="-228600" algn="l" defTabSz="889000">
            <a:lnSpc>
              <a:spcPct val="90000"/>
            </a:lnSpc>
            <a:spcBef>
              <a:spcPct val="0"/>
            </a:spcBef>
            <a:spcAft>
              <a:spcPct val="20000"/>
            </a:spcAft>
            <a:buChar char="•"/>
          </a:pPr>
          <a:r>
            <a:rPr lang="en-US" sz="2000" kern="1200" dirty="0"/>
            <a:t>Benign keratosis-like lesions (solar lentigines / seborrheic keratoses and lichen-planus like keratoses, </a:t>
          </a:r>
          <a:r>
            <a:rPr lang="en-US" sz="2000" b="1" kern="1200" dirty="0" err="1"/>
            <a:t>bkl</a:t>
          </a:r>
          <a:r>
            <a:rPr lang="en-US" sz="2000" kern="1200" dirty="0"/>
            <a:t>)</a:t>
          </a:r>
        </a:p>
        <a:p>
          <a:pPr marL="228600" lvl="1" indent="-228600" algn="l" defTabSz="889000">
            <a:lnSpc>
              <a:spcPct val="90000"/>
            </a:lnSpc>
            <a:spcBef>
              <a:spcPct val="0"/>
            </a:spcBef>
            <a:spcAft>
              <a:spcPct val="20000"/>
            </a:spcAft>
            <a:buChar char="•"/>
          </a:pPr>
          <a:r>
            <a:rPr lang="en-US" sz="2000" kern="1200" dirty="0"/>
            <a:t>Dermatofibroma (</a:t>
          </a:r>
          <a:r>
            <a:rPr lang="en-US" sz="2000" b="1" kern="1200" dirty="0" err="1"/>
            <a:t>df</a:t>
          </a:r>
          <a:r>
            <a:rPr lang="en-US" sz="2000" kern="1200" dirty="0"/>
            <a:t>)</a:t>
          </a:r>
        </a:p>
        <a:p>
          <a:pPr marL="228600" lvl="1" indent="-228600" algn="l" defTabSz="889000">
            <a:lnSpc>
              <a:spcPct val="90000"/>
            </a:lnSpc>
            <a:spcBef>
              <a:spcPct val="0"/>
            </a:spcBef>
            <a:spcAft>
              <a:spcPct val="20000"/>
            </a:spcAft>
            <a:buChar char="•"/>
          </a:pPr>
          <a:r>
            <a:rPr lang="en-US" sz="2000" kern="1200" dirty="0"/>
            <a:t>Melanocytic nevi (</a:t>
          </a:r>
          <a:r>
            <a:rPr lang="en-US" sz="2000" b="1" kern="1200" dirty="0" err="1"/>
            <a:t>nv</a:t>
          </a:r>
          <a:r>
            <a:rPr lang="en-US" sz="2000" kern="1200" dirty="0"/>
            <a:t>)</a:t>
          </a:r>
        </a:p>
        <a:p>
          <a:pPr marL="228600" lvl="1" indent="-228600" algn="l" defTabSz="889000">
            <a:lnSpc>
              <a:spcPct val="90000"/>
            </a:lnSpc>
            <a:spcBef>
              <a:spcPct val="0"/>
            </a:spcBef>
            <a:spcAft>
              <a:spcPct val="20000"/>
            </a:spcAft>
            <a:buChar char="•"/>
          </a:pPr>
          <a:r>
            <a:rPr lang="en-US" sz="2000" kern="1200" dirty="0"/>
            <a:t>Vascular lesions (angiomas, angiokeratomas, pyogenic granulomas and hemorrhage, </a:t>
          </a:r>
          <a:r>
            <a:rPr lang="en-US" sz="2000" b="1" kern="1200" dirty="0" err="1"/>
            <a:t>vasc</a:t>
          </a:r>
          <a:r>
            <a:rPr lang="en-US" sz="2000" kern="1200" dirty="0"/>
            <a:t>)</a:t>
          </a:r>
        </a:p>
        <a:p>
          <a:pPr marL="228600" lvl="1" indent="-228600" algn="l" defTabSz="889000">
            <a:lnSpc>
              <a:spcPct val="90000"/>
            </a:lnSpc>
            <a:spcBef>
              <a:spcPct val="0"/>
            </a:spcBef>
            <a:spcAft>
              <a:spcPct val="20000"/>
            </a:spcAft>
            <a:buChar char="•"/>
          </a:pPr>
          <a:r>
            <a:rPr lang="en-US" sz="2000" kern="1200" dirty="0"/>
            <a:t>Melanoma (</a:t>
          </a:r>
          <a:r>
            <a:rPr lang="en-US" sz="2000" b="1" kern="1200" dirty="0" err="1"/>
            <a:t>mel</a:t>
          </a:r>
          <a:r>
            <a:rPr lang="en-US" sz="2000" kern="1200" dirty="0"/>
            <a:t>)</a:t>
          </a:r>
        </a:p>
      </dsp:txBody>
      <dsp:txXfrm>
        <a:off x="0" y="1652969"/>
        <a:ext cx="6492875" cy="3229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28E67-E798-48C8-B9AE-4B9E02F2EF57}">
      <dsp:nvSpPr>
        <dsp:cNvPr id="0" name=""/>
        <dsp:cNvSpPr/>
      </dsp:nvSpPr>
      <dsp:spPr>
        <a:xfrm>
          <a:off x="0" y="102393"/>
          <a:ext cx="6492875" cy="78316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Each record represents a dermatoscopic image of pigmented facial lesions, containing pixel information (8X8)</a:t>
          </a:r>
        </a:p>
      </dsp:txBody>
      <dsp:txXfrm>
        <a:off x="38231" y="140624"/>
        <a:ext cx="6416413" cy="706706"/>
      </dsp:txXfrm>
    </dsp:sp>
    <dsp:sp modelId="{97A47021-A4CC-4918-95A8-66856A385484}">
      <dsp:nvSpPr>
        <dsp:cNvPr id="0" name=""/>
        <dsp:cNvSpPr/>
      </dsp:nvSpPr>
      <dsp:spPr>
        <a:xfrm>
          <a:off x="0" y="925882"/>
          <a:ext cx="6492875" cy="783168"/>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target variable in this case is the label for supervised learning</a:t>
          </a:r>
        </a:p>
      </dsp:txBody>
      <dsp:txXfrm>
        <a:off x="38231" y="964113"/>
        <a:ext cx="6416413" cy="706706"/>
      </dsp:txXfrm>
    </dsp:sp>
    <dsp:sp modelId="{3CE66D15-532F-4F42-8EE2-4A726F6534DE}">
      <dsp:nvSpPr>
        <dsp:cNvPr id="0" name=""/>
        <dsp:cNvSpPr/>
      </dsp:nvSpPr>
      <dsp:spPr>
        <a:xfrm>
          <a:off x="0" y="1749371"/>
          <a:ext cx="6492875" cy="783168"/>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label represents the diagnostic category of the pigmented facial lesion</a:t>
          </a:r>
        </a:p>
      </dsp:txBody>
      <dsp:txXfrm>
        <a:off x="38231" y="1787602"/>
        <a:ext cx="6416413" cy="706706"/>
      </dsp:txXfrm>
    </dsp:sp>
    <dsp:sp modelId="{6542CCE4-4FF4-4149-BC13-5DC534A216C5}">
      <dsp:nvSpPr>
        <dsp:cNvPr id="0" name=""/>
        <dsp:cNvSpPr/>
      </dsp:nvSpPr>
      <dsp:spPr>
        <a:xfrm>
          <a:off x="0" y="2572860"/>
          <a:ext cx="6492875" cy="783168"/>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They are labelled from 0 to 6 respectively in the HAM10000 dataset</a:t>
          </a:r>
        </a:p>
      </dsp:txBody>
      <dsp:txXfrm>
        <a:off x="38231" y="2611091"/>
        <a:ext cx="6416413" cy="706706"/>
      </dsp:txXfrm>
    </dsp:sp>
    <dsp:sp modelId="{774BCBCB-A97E-42C0-899F-3DEF054CCEA1}">
      <dsp:nvSpPr>
        <dsp:cNvPr id="0" name=""/>
        <dsp:cNvSpPr/>
      </dsp:nvSpPr>
      <dsp:spPr>
        <a:xfrm>
          <a:off x="0" y="3396348"/>
          <a:ext cx="6492875" cy="783168"/>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10015 dermatoscopic images were used for the study, out of which 7511 images were used to train and 2504 images were used to test the model using python</a:t>
          </a:r>
        </a:p>
      </dsp:txBody>
      <dsp:txXfrm>
        <a:off x="38231" y="3434579"/>
        <a:ext cx="6416413" cy="706706"/>
      </dsp:txXfrm>
    </dsp:sp>
    <dsp:sp modelId="{9F260724-1E86-4662-8189-052FF72B1DF5}">
      <dsp:nvSpPr>
        <dsp:cNvPr id="0" name=""/>
        <dsp:cNvSpPr/>
      </dsp:nvSpPr>
      <dsp:spPr>
        <a:xfrm>
          <a:off x="0" y="4219837"/>
          <a:ext cx="6492875" cy="78316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This was used for classification under supervised learning methods such as gaussian naïve bayes, support vector machines, random forest, decision tree, neural network(MLP), and k-nearest neighbor</a:t>
          </a:r>
        </a:p>
      </dsp:txBody>
      <dsp:txXfrm>
        <a:off x="38231" y="4258068"/>
        <a:ext cx="6416413" cy="7067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70132-4660-4F88-9B9D-B11C0D72B3BD}">
      <dsp:nvSpPr>
        <dsp:cNvPr id="0" name=""/>
        <dsp:cNvSpPr/>
      </dsp:nvSpPr>
      <dsp:spPr>
        <a:xfrm>
          <a:off x="0" y="149969"/>
          <a:ext cx="6492875" cy="23552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Clustering analysis was performed on the dataset in R, using k-means, fuzzy k-means, hierarchical clustering, nbclust and mclust</a:t>
          </a:r>
        </a:p>
      </dsp:txBody>
      <dsp:txXfrm>
        <a:off x="114972" y="264941"/>
        <a:ext cx="6262931" cy="2125266"/>
      </dsp:txXfrm>
    </dsp:sp>
    <dsp:sp modelId="{3E57A8AA-8F6C-4892-9944-D0B424C315EA}">
      <dsp:nvSpPr>
        <dsp:cNvPr id="0" name=""/>
        <dsp:cNvSpPr/>
      </dsp:nvSpPr>
      <dsp:spPr>
        <a:xfrm>
          <a:off x="0" y="2600219"/>
          <a:ext cx="6492875" cy="235521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Association analysis was conducted on the entire dataset and between columns to produce useful information.</a:t>
          </a:r>
        </a:p>
      </dsp:txBody>
      <dsp:txXfrm>
        <a:off x="114972" y="2715191"/>
        <a:ext cx="6262931" cy="21252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52D1C-4A26-4C66-89E6-88388E66B0FD}">
      <dsp:nvSpPr>
        <dsp:cNvPr id="0" name=""/>
        <dsp:cNvSpPr/>
      </dsp:nvSpPr>
      <dsp:spPr>
        <a:xfrm>
          <a:off x="0" y="11487"/>
          <a:ext cx="6513603" cy="19023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Classifiers such as gaussian naïve bayes and support vector machines, could only classify data that is not binarized</a:t>
          </a:r>
        </a:p>
      </dsp:txBody>
      <dsp:txXfrm>
        <a:off x="92863" y="104350"/>
        <a:ext cx="6327877" cy="1716584"/>
      </dsp:txXfrm>
    </dsp:sp>
    <dsp:sp modelId="{6255FB11-2E7F-441D-AB2A-A512571E9947}">
      <dsp:nvSpPr>
        <dsp:cNvPr id="0" name=""/>
        <dsp:cNvSpPr/>
      </dsp:nvSpPr>
      <dsp:spPr>
        <a:xfrm>
          <a:off x="0" y="1991557"/>
          <a:ext cx="6513603" cy="190231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Since the dataset was not binarized, roc score for these classifiers are unavailable due to multi class error or bad input shape</a:t>
          </a:r>
        </a:p>
      </dsp:txBody>
      <dsp:txXfrm>
        <a:off x="92863" y="2084420"/>
        <a:ext cx="6327877" cy="1716584"/>
      </dsp:txXfrm>
    </dsp:sp>
    <dsp:sp modelId="{F2DCBCFF-1531-42E8-89EF-7B10CAA5AA54}">
      <dsp:nvSpPr>
        <dsp:cNvPr id="0" name=""/>
        <dsp:cNvSpPr/>
      </dsp:nvSpPr>
      <dsp:spPr>
        <a:xfrm>
          <a:off x="0" y="3971628"/>
          <a:ext cx="6513603" cy="190231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Classifiers such as k-nearest neighbor, decision tree, random forest, neural network (MLP), classified a binarized dataset and produced useful results</a:t>
          </a:r>
        </a:p>
      </dsp:txBody>
      <dsp:txXfrm>
        <a:off x="92863" y="4064491"/>
        <a:ext cx="6327877" cy="17165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E0705-566B-4DBD-9A74-7313C953543C}">
      <dsp:nvSpPr>
        <dsp:cNvPr id="0" name=""/>
        <dsp:cNvSpPr/>
      </dsp:nvSpPr>
      <dsp:spPr>
        <a:xfrm>
          <a:off x="0" y="21987"/>
          <a:ext cx="6513603" cy="141716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Classification results indicated that support vector machines classifier had the best accuracy for this dataset. </a:t>
          </a:r>
        </a:p>
      </dsp:txBody>
      <dsp:txXfrm>
        <a:off x="69180" y="91167"/>
        <a:ext cx="6375243" cy="1278802"/>
      </dsp:txXfrm>
    </dsp:sp>
    <dsp:sp modelId="{98A195FF-3704-4B17-A724-2F325068BA4D}">
      <dsp:nvSpPr>
        <dsp:cNvPr id="0" name=""/>
        <dsp:cNvSpPr/>
      </dsp:nvSpPr>
      <dsp:spPr>
        <a:xfrm>
          <a:off x="0" y="1496750"/>
          <a:ext cx="6513603" cy="1417162"/>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 terms of ROC curve, decision tree has the highest area under the roc curve</a:t>
          </a:r>
        </a:p>
      </dsp:txBody>
      <dsp:txXfrm>
        <a:off x="69180" y="1565930"/>
        <a:ext cx="6375243" cy="1278802"/>
      </dsp:txXfrm>
    </dsp:sp>
    <dsp:sp modelId="{95E06896-DF5B-402F-8E88-AFDE2B68058E}">
      <dsp:nvSpPr>
        <dsp:cNvPr id="0" name=""/>
        <dsp:cNvSpPr/>
      </dsp:nvSpPr>
      <dsp:spPr>
        <a:xfrm>
          <a:off x="0" y="2971513"/>
          <a:ext cx="6513603" cy="1417162"/>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Clustering analysis revealed that the created clusters are somewhat acceptable for most models. </a:t>
          </a:r>
          <a:r>
            <a:rPr lang="en-US" sz="2000" kern="1200" dirty="0" err="1"/>
            <a:t>Mbclust</a:t>
          </a:r>
          <a:r>
            <a:rPr lang="en-US" sz="2000" kern="1200" dirty="0"/>
            <a:t> revealed that the optimal number of clusters is 7 which the required number of clusters.</a:t>
          </a:r>
        </a:p>
      </dsp:txBody>
      <dsp:txXfrm>
        <a:off x="69180" y="3040693"/>
        <a:ext cx="6375243" cy="1278802"/>
      </dsp:txXfrm>
    </dsp:sp>
    <dsp:sp modelId="{6D62968D-C108-416C-B526-1216195EF1AA}">
      <dsp:nvSpPr>
        <dsp:cNvPr id="0" name=""/>
        <dsp:cNvSpPr/>
      </dsp:nvSpPr>
      <dsp:spPr>
        <a:xfrm>
          <a:off x="0" y="4446275"/>
          <a:ext cx="6513603" cy="1417162"/>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Association reveals the relationship between different vectorized pixels in the dataset with significant confidence and support.</a:t>
          </a:r>
        </a:p>
      </dsp:txBody>
      <dsp:txXfrm>
        <a:off x="69180" y="4515455"/>
        <a:ext cx="6375243" cy="12788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01C8-A042-497F-9508-104889ACB9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1F517D-6260-483C-8B42-48A08E7382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D5523F-31E2-4C0A-B6D7-5FDB3DAF93B6}"/>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5" name="Footer Placeholder 4">
            <a:extLst>
              <a:ext uri="{FF2B5EF4-FFF2-40B4-BE49-F238E27FC236}">
                <a16:creationId xmlns:a16="http://schemas.microsoft.com/office/drawing/2014/main" id="{9D5DA119-BC49-418C-B0E7-BD3A41259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6DEC6-B188-42DE-BBA2-67D4B16884B5}"/>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884622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20C0-B418-4543-961E-0FFD0205B8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DBACAD-FD4F-478F-A5C0-B7825425E9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41AF0-1EC3-4531-9512-CD138E95AA42}"/>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5" name="Footer Placeholder 4">
            <a:extLst>
              <a:ext uri="{FF2B5EF4-FFF2-40B4-BE49-F238E27FC236}">
                <a16:creationId xmlns:a16="http://schemas.microsoft.com/office/drawing/2014/main" id="{086A1A87-AA9C-42A3-B0D4-D8D78AEAF0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13D28-DF9C-48F0-87E6-758062F31202}"/>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3645825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F02ED8-AB42-487B-97E3-D4714D26D8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AB38E1-B7BF-44D2-B99C-6295BCD11E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5E2BCF-78A2-4B13-A93D-ED384C01CB05}"/>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5" name="Footer Placeholder 4">
            <a:extLst>
              <a:ext uri="{FF2B5EF4-FFF2-40B4-BE49-F238E27FC236}">
                <a16:creationId xmlns:a16="http://schemas.microsoft.com/office/drawing/2014/main" id="{8A31272B-D2AF-4819-BDB2-50FFEFE7E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CA7A58-86BE-4D4E-B9F2-6DED75195991}"/>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1298267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5ED1B-FBB4-495F-A105-483A90D1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32D23C-7FB3-43C4-8E8B-7B1B9436A1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A4735-BA40-4FB3-8BFC-D9C1B2F1F131}"/>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5" name="Footer Placeholder 4">
            <a:extLst>
              <a:ext uri="{FF2B5EF4-FFF2-40B4-BE49-F238E27FC236}">
                <a16:creationId xmlns:a16="http://schemas.microsoft.com/office/drawing/2014/main" id="{CE90963B-C33C-4B25-814C-D85031CD3F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30C0C-58BA-4416-901B-7F18D35EF00A}"/>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2529786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6866F-131E-48A5-B399-4A0AEC43F3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A64EBC-2266-4C37-AFE0-4B0B294570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CB03A42-86E5-415B-8D4A-46970746C0BC}"/>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5" name="Footer Placeholder 4">
            <a:extLst>
              <a:ext uri="{FF2B5EF4-FFF2-40B4-BE49-F238E27FC236}">
                <a16:creationId xmlns:a16="http://schemas.microsoft.com/office/drawing/2014/main" id="{5D12A0C1-1D9C-4181-8F89-1F5218338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501B9-668E-4682-BFCB-B6186FA28C6F}"/>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2026523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D45A-C373-496A-AEC0-950BC86D60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285695-B2EF-4968-BD45-B858AE34DD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E995B3-6DFE-4FB0-9E1C-1AD7B7359BF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2D536C-44FE-4D52-BD31-1C48C89D39BC}"/>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6" name="Footer Placeholder 5">
            <a:extLst>
              <a:ext uri="{FF2B5EF4-FFF2-40B4-BE49-F238E27FC236}">
                <a16:creationId xmlns:a16="http://schemas.microsoft.com/office/drawing/2014/main" id="{69A7E955-392D-4741-8FE7-4E52CD5D96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4F792-EACD-4E89-85F8-9FCF954F4E60}"/>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3402952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A937-2A5A-45EC-B167-56FB19268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F4FC90-6A30-4366-85FE-2985208CE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48504EE-B818-489E-8B7F-B7C43448B0F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52500B-8F89-4CA8-8B89-D67C82C5F8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856140-EE2D-4B70-B4E1-679E2D2E8C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92B920-FA56-4A31-87FE-25AA5DA3B699}"/>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8" name="Footer Placeholder 7">
            <a:extLst>
              <a:ext uri="{FF2B5EF4-FFF2-40B4-BE49-F238E27FC236}">
                <a16:creationId xmlns:a16="http://schemas.microsoft.com/office/drawing/2014/main" id="{37B33544-88A8-4649-9377-4DEFE612EB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97E1F-EF22-42CB-AAED-973637F6CC3B}"/>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313891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88A3-0F29-4A1B-8C07-52724BBF5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8AD5F7-5169-4F40-9D8A-73EAA311CA07}"/>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4" name="Footer Placeholder 3">
            <a:extLst>
              <a:ext uri="{FF2B5EF4-FFF2-40B4-BE49-F238E27FC236}">
                <a16:creationId xmlns:a16="http://schemas.microsoft.com/office/drawing/2014/main" id="{271945B3-3E09-4FA4-B39B-7A3A588B10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2400D9-39D6-4254-A4D1-1F9ABED3355E}"/>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3597830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2B55F9-E3FB-4FAA-AE27-37748641800A}"/>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3" name="Footer Placeholder 2">
            <a:extLst>
              <a:ext uri="{FF2B5EF4-FFF2-40B4-BE49-F238E27FC236}">
                <a16:creationId xmlns:a16="http://schemas.microsoft.com/office/drawing/2014/main" id="{AE7F2A71-F6DF-4D50-BF3A-80E9338E49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A23AE-3519-43D6-961A-2C6238D68C20}"/>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1960656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0B4-7BA4-43F7-AF11-32863E28B0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4CF408-83CB-4236-9E47-56FBD6F0BE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40153-42A9-4D74-83A0-6EC4C3F97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5FB568-6980-44CF-82B3-8C769D830468}"/>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6" name="Footer Placeholder 5">
            <a:extLst>
              <a:ext uri="{FF2B5EF4-FFF2-40B4-BE49-F238E27FC236}">
                <a16:creationId xmlns:a16="http://schemas.microsoft.com/office/drawing/2014/main" id="{F7F1F62F-2B81-49FE-9BFB-88D8DC81AB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FAA14-6062-4152-8388-0DB9926038F0}"/>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1051802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182E-929A-40A2-9492-C1FCA0160C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C13B92-3C80-45E0-914C-8E5778691A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81C3B4-24D8-4B37-8F3D-DCFE5B2A3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5F66EF-2B2D-4753-A95A-207CE8DE1125}"/>
              </a:ext>
            </a:extLst>
          </p:cNvPr>
          <p:cNvSpPr>
            <a:spLocks noGrp="1"/>
          </p:cNvSpPr>
          <p:nvPr>
            <p:ph type="dt" sz="half" idx="10"/>
          </p:nvPr>
        </p:nvSpPr>
        <p:spPr/>
        <p:txBody>
          <a:bodyPr/>
          <a:lstStyle/>
          <a:p>
            <a:fld id="{5522B4A1-F5F6-462E-8C8B-814B8D229D92}" type="datetimeFigureOut">
              <a:rPr lang="en-US" smtClean="0"/>
              <a:t>12/11/2018</a:t>
            </a:fld>
            <a:endParaRPr lang="en-US"/>
          </a:p>
        </p:txBody>
      </p:sp>
      <p:sp>
        <p:nvSpPr>
          <p:cNvPr id="6" name="Footer Placeholder 5">
            <a:extLst>
              <a:ext uri="{FF2B5EF4-FFF2-40B4-BE49-F238E27FC236}">
                <a16:creationId xmlns:a16="http://schemas.microsoft.com/office/drawing/2014/main" id="{20849365-7979-4636-9AA9-24B6E02801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7C8CC-EEA6-4F4D-8B88-565B067E8620}"/>
              </a:ext>
            </a:extLst>
          </p:cNvPr>
          <p:cNvSpPr>
            <a:spLocks noGrp="1"/>
          </p:cNvSpPr>
          <p:nvPr>
            <p:ph type="sldNum" sz="quarter" idx="12"/>
          </p:nvPr>
        </p:nvSpPr>
        <p:spPr/>
        <p:txBody>
          <a:bodyPr/>
          <a:lstStyle/>
          <a:p>
            <a:fld id="{D87D51BD-96F7-4E0C-8A68-11EFC6FFE632}" type="slidenum">
              <a:rPr lang="en-US" smtClean="0"/>
              <a:t>‹#›</a:t>
            </a:fld>
            <a:endParaRPr lang="en-US"/>
          </a:p>
        </p:txBody>
      </p:sp>
    </p:spTree>
    <p:extLst>
      <p:ext uri="{BB962C8B-B14F-4D97-AF65-F5344CB8AC3E}">
        <p14:creationId xmlns:p14="http://schemas.microsoft.com/office/powerpoint/2010/main" val="1388265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315B3E-750A-408E-84BB-24FB6A8958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538CF6-A3D5-4CE6-A1E5-CC8B8C5BC4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2E7B9-DA00-474D-A8D3-D58C38885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22B4A1-F5F6-462E-8C8B-814B8D229D92}" type="datetimeFigureOut">
              <a:rPr lang="en-US" smtClean="0"/>
              <a:t>12/11/2018</a:t>
            </a:fld>
            <a:endParaRPr lang="en-US"/>
          </a:p>
        </p:txBody>
      </p:sp>
      <p:sp>
        <p:nvSpPr>
          <p:cNvPr id="5" name="Footer Placeholder 4">
            <a:extLst>
              <a:ext uri="{FF2B5EF4-FFF2-40B4-BE49-F238E27FC236}">
                <a16:creationId xmlns:a16="http://schemas.microsoft.com/office/drawing/2014/main" id="{B2C18B2A-C425-4DE7-9080-6967EBFFBB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E468B8-D9EE-4B02-8F45-F0ED92356A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7D51BD-96F7-4E0C-8A68-11EFC6FFE632}" type="slidenum">
              <a:rPr lang="en-US" smtClean="0"/>
              <a:t>‹#›</a:t>
            </a:fld>
            <a:endParaRPr lang="en-US"/>
          </a:p>
        </p:txBody>
      </p:sp>
    </p:spTree>
    <p:extLst>
      <p:ext uri="{BB962C8B-B14F-4D97-AF65-F5344CB8AC3E}">
        <p14:creationId xmlns:p14="http://schemas.microsoft.com/office/powerpoint/2010/main" val="2818806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7ACB-F886-4CA2-8BF4-95A8C2168FB6}"/>
              </a:ext>
            </a:extLst>
          </p:cNvPr>
          <p:cNvSpPr>
            <a:spLocks noGrp="1"/>
          </p:cNvSpPr>
          <p:nvPr>
            <p:ph type="ctrTitle"/>
          </p:nvPr>
        </p:nvSpPr>
        <p:spPr>
          <a:xfrm>
            <a:off x="6746628" y="1783959"/>
            <a:ext cx="4645250" cy="2889114"/>
          </a:xfrm>
        </p:spPr>
        <p:txBody>
          <a:bodyPr anchor="b">
            <a:normAutofit/>
          </a:bodyPr>
          <a:lstStyle/>
          <a:p>
            <a:pPr algn="l"/>
            <a:r>
              <a:rPr lang="en-US" dirty="0"/>
              <a:t>Analysis on  HAM10000 dataset</a:t>
            </a:r>
          </a:p>
        </p:txBody>
      </p:sp>
      <p:sp>
        <p:nvSpPr>
          <p:cNvPr id="3" name="Subtitle 2">
            <a:extLst>
              <a:ext uri="{FF2B5EF4-FFF2-40B4-BE49-F238E27FC236}">
                <a16:creationId xmlns:a16="http://schemas.microsoft.com/office/drawing/2014/main" id="{C3029FF5-2657-449F-A20D-67547ABF48E4}"/>
              </a:ext>
            </a:extLst>
          </p:cNvPr>
          <p:cNvSpPr>
            <a:spLocks noGrp="1"/>
          </p:cNvSpPr>
          <p:nvPr>
            <p:ph type="subTitle" idx="1"/>
          </p:nvPr>
        </p:nvSpPr>
        <p:spPr>
          <a:xfrm>
            <a:off x="6746627" y="4750893"/>
            <a:ext cx="4645250" cy="1147863"/>
          </a:xfrm>
        </p:spPr>
        <p:txBody>
          <a:bodyPr anchor="t">
            <a:normAutofit/>
          </a:bodyPr>
          <a:lstStyle/>
          <a:p>
            <a:pPr algn="l"/>
            <a:r>
              <a:rPr lang="en-US" sz="2000" dirty="0"/>
              <a:t>Presented by:</a:t>
            </a:r>
          </a:p>
          <a:p>
            <a:pPr algn="l"/>
            <a:r>
              <a:rPr lang="en-US" sz="2000" dirty="0"/>
              <a:t>Fadhil </a:t>
            </a:r>
            <a:r>
              <a:rPr lang="en-US" sz="2000" dirty="0" err="1"/>
              <a:t>Salih</a:t>
            </a:r>
            <a:endParaRPr lang="en-US" sz="2000" dirty="0"/>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8D6D5EE-3358-479D-89B7-E8B7FF076689}"/>
              </a:ext>
            </a:extLst>
          </p:cNvPr>
          <p:cNvPicPr>
            <a:picLocks noChangeAspect="1"/>
          </p:cNvPicPr>
          <p:nvPr/>
        </p:nvPicPr>
        <p:blipFill rotWithShape="1">
          <a:blip r:embed="rId2"/>
          <a:srcRect l="25843" r="8276"/>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918819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9E8DA4-A493-4A66-BE9D-85DA9CCB25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9407" y="1286934"/>
            <a:ext cx="5679306" cy="4259480"/>
          </a:xfrm>
          <a:prstGeom prst="rect">
            <a:avLst/>
          </a:prstGeom>
          <a:noFill/>
        </p:spPr>
      </p:pic>
      <p:sp>
        <p:nvSpPr>
          <p:cNvPr id="10" name="Rectangle 9">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8ADEFD-CAAE-4FAB-A01C-ED719536B039}"/>
              </a:ext>
            </a:extLst>
          </p:cNvPr>
          <p:cNvSpPr>
            <a:spLocks noGrp="1"/>
          </p:cNvSpPr>
          <p:nvPr>
            <p:ph type="title"/>
          </p:nvPr>
        </p:nvSpPr>
        <p:spPr>
          <a:xfrm>
            <a:off x="8502650" y="643467"/>
            <a:ext cx="3117850" cy="2556385"/>
          </a:xfrm>
        </p:spPr>
        <p:txBody>
          <a:bodyPr vert="horz" lIns="91440" tIns="45720" rIns="91440" bIns="45720" rtlCol="0" anchor="b">
            <a:normAutofit/>
          </a:bodyPr>
          <a:lstStyle/>
          <a:p>
            <a:r>
              <a:rPr lang="en-US" sz="4800" b="1" kern="1200">
                <a:solidFill>
                  <a:schemeClr val="bg1"/>
                </a:solidFill>
                <a:latin typeface="+mj-lt"/>
                <a:ea typeface="+mj-ea"/>
                <a:cs typeface="+mj-cs"/>
              </a:rPr>
              <a:t>Label:4, nv </a:t>
            </a:r>
            <a:endParaRPr lang="en-US" sz="4800" kern="120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9E6807BD-4B2E-4ECF-8754-F0E9EE0E388B}"/>
              </a:ext>
            </a:extLst>
          </p:cNvPr>
          <p:cNvSpPr>
            <a:spLocks noGrp="1"/>
          </p:cNvSpPr>
          <p:nvPr>
            <p:ph type="body" sz="half" idx="2"/>
          </p:nvPr>
        </p:nvSpPr>
        <p:spPr>
          <a:xfrm>
            <a:off x="8502649" y="3358608"/>
            <a:ext cx="3045883" cy="2831273"/>
          </a:xfrm>
        </p:spPr>
        <p:txBody>
          <a:bodyPr vert="horz" lIns="91440" tIns="45720" rIns="91440" bIns="45720" rtlCol="0">
            <a:normAutofit/>
          </a:bodyPr>
          <a:lstStyle/>
          <a:p>
            <a:pPr indent="-228600">
              <a:buFont typeface="Arial" panose="020B0604020202020204" pitchFamily="34" charset="0"/>
              <a:buChar char="•"/>
            </a:pPr>
            <a:r>
              <a:rPr lang="en-US" sz="1800">
                <a:solidFill>
                  <a:schemeClr val="bg1"/>
                </a:solidFill>
              </a:rPr>
              <a:t>Melanocytic nevi </a:t>
            </a:r>
          </a:p>
          <a:p>
            <a:pPr indent="-228600">
              <a:buFont typeface="Arial" panose="020B0604020202020204" pitchFamily="34" charset="0"/>
              <a:buChar char="•"/>
            </a:pPr>
            <a:endParaRPr lang="en-US" sz="1800">
              <a:solidFill>
                <a:schemeClr val="bg1"/>
              </a:solidFill>
            </a:endParaRPr>
          </a:p>
        </p:txBody>
      </p:sp>
    </p:spTree>
    <p:extLst>
      <p:ext uri="{BB962C8B-B14F-4D97-AF65-F5344CB8AC3E}">
        <p14:creationId xmlns:p14="http://schemas.microsoft.com/office/powerpoint/2010/main" val="2439089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05716-8FEC-47A8-A4AA-0233B66018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9407" y="1286934"/>
            <a:ext cx="5679306" cy="4259480"/>
          </a:xfrm>
          <a:prstGeom prst="rect">
            <a:avLst/>
          </a:prstGeom>
          <a:noFill/>
        </p:spPr>
      </p:pic>
      <p:sp>
        <p:nvSpPr>
          <p:cNvPr id="10" name="Rectangle 9">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6418F6-C9F4-4DE1-8B19-918F0DF464FF}"/>
              </a:ext>
            </a:extLst>
          </p:cNvPr>
          <p:cNvSpPr>
            <a:spLocks noGrp="1"/>
          </p:cNvSpPr>
          <p:nvPr>
            <p:ph type="title"/>
          </p:nvPr>
        </p:nvSpPr>
        <p:spPr>
          <a:xfrm>
            <a:off x="8502650" y="643467"/>
            <a:ext cx="3117850" cy="2556385"/>
          </a:xfrm>
        </p:spPr>
        <p:txBody>
          <a:bodyPr vert="horz" lIns="91440" tIns="45720" rIns="91440" bIns="45720" rtlCol="0" anchor="b">
            <a:normAutofit/>
          </a:bodyPr>
          <a:lstStyle/>
          <a:p>
            <a:r>
              <a:rPr lang="en-US" sz="4800" b="1" kern="1200">
                <a:solidFill>
                  <a:schemeClr val="bg1"/>
                </a:solidFill>
                <a:latin typeface="+mj-lt"/>
                <a:ea typeface="+mj-ea"/>
                <a:cs typeface="+mj-cs"/>
              </a:rPr>
              <a:t>Label:5, vasc</a:t>
            </a:r>
            <a:endParaRPr lang="en-US" sz="4800" kern="120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CF95E293-CDA8-497F-B072-9D4301AF56FE}"/>
              </a:ext>
            </a:extLst>
          </p:cNvPr>
          <p:cNvSpPr>
            <a:spLocks noGrp="1"/>
          </p:cNvSpPr>
          <p:nvPr>
            <p:ph type="body" sz="half" idx="2"/>
          </p:nvPr>
        </p:nvSpPr>
        <p:spPr>
          <a:xfrm>
            <a:off x="8502649" y="3358608"/>
            <a:ext cx="3045883" cy="2831273"/>
          </a:xfrm>
        </p:spPr>
        <p:txBody>
          <a:bodyPr vert="horz" lIns="91440" tIns="45720" rIns="91440" bIns="45720" rtlCol="0">
            <a:normAutofit/>
          </a:bodyPr>
          <a:lstStyle/>
          <a:p>
            <a:pPr indent="-228600">
              <a:buFont typeface="Arial" panose="020B0604020202020204" pitchFamily="34" charset="0"/>
              <a:buChar char="•"/>
            </a:pPr>
            <a:r>
              <a:rPr lang="en-US" sz="1800">
                <a:solidFill>
                  <a:schemeClr val="bg1"/>
                </a:solidFill>
              </a:rPr>
              <a:t>Vascular lesions (angiomas, angiokeratomas, pyogenic granulomas and hemorrhage)</a:t>
            </a:r>
          </a:p>
          <a:p>
            <a:pPr indent="-228600">
              <a:buFont typeface="Arial" panose="020B0604020202020204" pitchFamily="34" charset="0"/>
              <a:buChar char="•"/>
            </a:pPr>
            <a:endParaRPr lang="en-US" sz="1800">
              <a:solidFill>
                <a:schemeClr val="bg1"/>
              </a:solidFill>
            </a:endParaRPr>
          </a:p>
        </p:txBody>
      </p:sp>
    </p:spTree>
    <p:extLst>
      <p:ext uri="{BB962C8B-B14F-4D97-AF65-F5344CB8AC3E}">
        <p14:creationId xmlns:p14="http://schemas.microsoft.com/office/powerpoint/2010/main" val="3832581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08B4B-1FC5-4727-9A2B-5669B81595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9407" y="1286934"/>
            <a:ext cx="5679306" cy="4259480"/>
          </a:xfrm>
          <a:prstGeom prst="rect">
            <a:avLst/>
          </a:prstGeom>
          <a:noFill/>
        </p:spPr>
      </p:pic>
      <p:sp>
        <p:nvSpPr>
          <p:cNvPr id="10" name="Rectangle 9">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B278E8-40DB-484B-8389-EC4784C080B1}"/>
              </a:ext>
            </a:extLst>
          </p:cNvPr>
          <p:cNvSpPr>
            <a:spLocks noGrp="1"/>
          </p:cNvSpPr>
          <p:nvPr>
            <p:ph type="title"/>
          </p:nvPr>
        </p:nvSpPr>
        <p:spPr>
          <a:xfrm>
            <a:off x="8502650" y="643467"/>
            <a:ext cx="3117850" cy="2556385"/>
          </a:xfrm>
        </p:spPr>
        <p:txBody>
          <a:bodyPr vert="horz" lIns="91440" tIns="45720" rIns="91440" bIns="45720" rtlCol="0" anchor="b">
            <a:normAutofit/>
          </a:bodyPr>
          <a:lstStyle/>
          <a:p>
            <a:r>
              <a:rPr lang="en-US" sz="4800" b="1" kern="1200">
                <a:solidFill>
                  <a:schemeClr val="bg1"/>
                </a:solidFill>
                <a:latin typeface="+mj-lt"/>
                <a:ea typeface="+mj-ea"/>
                <a:cs typeface="+mj-cs"/>
              </a:rPr>
              <a:t>Label:6, mel</a:t>
            </a:r>
            <a:br>
              <a:rPr lang="en-US" sz="4800" kern="1200">
                <a:solidFill>
                  <a:schemeClr val="bg1"/>
                </a:solidFill>
                <a:latin typeface="+mj-lt"/>
                <a:ea typeface="+mj-ea"/>
                <a:cs typeface="+mj-cs"/>
              </a:rPr>
            </a:br>
            <a:endParaRPr lang="en-US" sz="4800" kern="120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EA1F93FF-9D56-464C-9DC6-F3A52F1804C6}"/>
              </a:ext>
            </a:extLst>
          </p:cNvPr>
          <p:cNvSpPr>
            <a:spLocks noGrp="1"/>
          </p:cNvSpPr>
          <p:nvPr>
            <p:ph type="body" sz="half" idx="2"/>
          </p:nvPr>
        </p:nvSpPr>
        <p:spPr>
          <a:xfrm>
            <a:off x="8502649" y="3358608"/>
            <a:ext cx="3045883" cy="2831273"/>
          </a:xfrm>
        </p:spPr>
        <p:txBody>
          <a:bodyPr vert="horz" lIns="91440" tIns="45720" rIns="91440" bIns="45720" rtlCol="0">
            <a:normAutofit/>
          </a:bodyPr>
          <a:lstStyle/>
          <a:p>
            <a:pPr indent="-228600">
              <a:buFont typeface="Arial" panose="020B0604020202020204" pitchFamily="34" charset="0"/>
              <a:buChar char="•"/>
            </a:pPr>
            <a:r>
              <a:rPr lang="en-US" sz="1800">
                <a:solidFill>
                  <a:schemeClr val="bg1"/>
                </a:solidFill>
              </a:rPr>
              <a:t>Melanoma</a:t>
            </a:r>
          </a:p>
          <a:p>
            <a:pPr indent="-228600">
              <a:buFont typeface="Arial" panose="020B0604020202020204" pitchFamily="34" charset="0"/>
              <a:buChar char="•"/>
            </a:pPr>
            <a:endParaRPr lang="en-US" sz="1800">
              <a:solidFill>
                <a:schemeClr val="bg1"/>
              </a:solidFill>
            </a:endParaRPr>
          </a:p>
        </p:txBody>
      </p:sp>
    </p:spTree>
    <p:extLst>
      <p:ext uri="{BB962C8B-B14F-4D97-AF65-F5344CB8AC3E}">
        <p14:creationId xmlns:p14="http://schemas.microsoft.com/office/powerpoint/2010/main" val="3908998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F8A3BAE-29B3-46CB-B393-0CE11440B3B7}"/>
              </a:ext>
            </a:extLst>
          </p:cNvPr>
          <p:cNvSpPr>
            <a:spLocks noGrp="1"/>
          </p:cNvSpPr>
          <p:nvPr>
            <p:ph type="title"/>
          </p:nvPr>
        </p:nvSpPr>
        <p:spPr>
          <a:xfrm>
            <a:off x="535020" y="685800"/>
            <a:ext cx="2780271" cy="5105400"/>
          </a:xfrm>
        </p:spPr>
        <p:txBody>
          <a:bodyPr>
            <a:normAutofit/>
          </a:bodyPr>
          <a:lstStyle/>
          <a:p>
            <a:r>
              <a:rPr lang="en-US" sz="3700">
                <a:solidFill>
                  <a:srgbClr val="FFFFFF"/>
                </a:solidFill>
              </a:rPr>
              <a:t>Methodology</a:t>
            </a:r>
          </a:p>
        </p:txBody>
      </p:sp>
      <p:graphicFrame>
        <p:nvGraphicFramePr>
          <p:cNvPr id="5" name="Content Placeholder 2">
            <a:extLst>
              <a:ext uri="{FF2B5EF4-FFF2-40B4-BE49-F238E27FC236}">
                <a16:creationId xmlns:a16="http://schemas.microsoft.com/office/drawing/2014/main" id="{7ACD8030-F6E0-4233-88BD-E71866E06EE2}"/>
              </a:ext>
            </a:extLst>
          </p:cNvPr>
          <p:cNvGraphicFramePr>
            <a:graphicFrameLocks noGrp="1"/>
          </p:cNvGraphicFramePr>
          <p:nvPr>
            <p:ph idx="1"/>
            <p:extLst>
              <p:ext uri="{D42A27DB-BD31-4B8C-83A1-F6EECF244321}">
                <p14:modId xmlns:p14="http://schemas.microsoft.com/office/powerpoint/2010/main" val="397880105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8111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004C3926-348C-45CD-B380-9CB3EE86E431}"/>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Cont.</a:t>
            </a:r>
          </a:p>
        </p:txBody>
      </p:sp>
      <p:graphicFrame>
        <p:nvGraphicFramePr>
          <p:cNvPr id="5" name="Content Placeholder 2">
            <a:extLst>
              <a:ext uri="{FF2B5EF4-FFF2-40B4-BE49-F238E27FC236}">
                <a16:creationId xmlns:a16="http://schemas.microsoft.com/office/drawing/2014/main" id="{9E3F7478-AAC7-4757-AB0B-EBABAEE90B5D}"/>
              </a:ext>
            </a:extLst>
          </p:cNvPr>
          <p:cNvGraphicFramePr>
            <a:graphicFrameLocks noGrp="1"/>
          </p:cNvGraphicFramePr>
          <p:nvPr>
            <p:ph idx="1"/>
            <p:extLst>
              <p:ext uri="{D42A27DB-BD31-4B8C-83A1-F6EECF244321}">
                <p14:modId xmlns:p14="http://schemas.microsoft.com/office/powerpoint/2010/main" val="211267103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591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9B3575C6-E207-4E17-B0ED-5F8CDBD74D8E}"/>
              </a:ext>
            </a:extLst>
          </p:cNvPr>
          <p:cNvPicPr>
            <a:picLocks noChangeAspect="1"/>
          </p:cNvPicPr>
          <p:nvPr/>
        </p:nvPicPr>
        <p:blipFill>
          <a:blip r:embed="rId2"/>
          <a:stretch>
            <a:fillRect/>
          </a:stretch>
        </p:blipFill>
        <p:spPr>
          <a:xfrm>
            <a:off x="643467" y="1298604"/>
            <a:ext cx="6891187" cy="4236140"/>
          </a:xfrm>
          <a:prstGeom prst="rect">
            <a:avLst/>
          </a:prstGeom>
        </p:spPr>
      </p:pic>
      <p:sp>
        <p:nvSpPr>
          <p:cNvPr id="12" name="Rectangle 1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8F3084-0E3A-4B90-BEBA-314E4BE65A34}"/>
              </a:ext>
            </a:extLst>
          </p:cNvPr>
          <p:cNvSpPr>
            <a:spLocks noGrp="1"/>
          </p:cNvSpPr>
          <p:nvPr>
            <p:ph type="title"/>
          </p:nvPr>
        </p:nvSpPr>
        <p:spPr>
          <a:xfrm>
            <a:off x="8502650" y="643467"/>
            <a:ext cx="3117850" cy="2556385"/>
          </a:xfrm>
        </p:spPr>
        <p:txBody>
          <a:bodyPr anchor="b">
            <a:normAutofit/>
          </a:bodyPr>
          <a:lstStyle/>
          <a:p>
            <a:r>
              <a:rPr lang="en-US" sz="4800">
                <a:solidFill>
                  <a:schemeClr val="bg1"/>
                </a:solidFill>
              </a:rPr>
              <a:t>Results</a:t>
            </a:r>
          </a:p>
        </p:txBody>
      </p:sp>
      <p:sp>
        <p:nvSpPr>
          <p:cNvPr id="9" name="Content Placeholder 8">
            <a:extLst>
              <a:ext uri="{FF2B5EF4-FFF2-40B4-BE49-F238E27FC236}">
                <a16:creationId xmlns:a16="http://schemas.microsoft.com/office/drawing/2014/main" id="{FF6E731D-20E8-4D7C-8B78-6103FDD56A54}"/>
              </a:ext>
            </a:extLst>
          </p:cNvPr>
          <p:cNvSpPr>
            <a:spLocks noGrp="1"/>
          </p:cNvSpPr>
          <p:nvPr>
            <p:ph idx="1"/>
          </p:nvPr>
        </p:nvSpPr>
        <p:spPr>
          <a:xfrm>
            <a:off x="8502649" y="3358608"/>
            <a:ext cx="3045883" cy="2831273"/>
          </a:xfrm>
        </p:spPr>
        <p:txBody>
          <a:bodyPr>
            <a:normAutofit/>
          </a:bodyPr>
          <a:lstStyle/>
          <a:p>
            <a:r>
              <a:rPr lang="en-US" sz="1800" dirty="0">
                <a:solidFill>
                  <a:schemeClr val="bg1"/>
                </a:solidFill>
              </a:rPr>
              <a:t>Preliminary results indicate that most of the images have melanocytic </a:t>
            </a:r>
            <a:r>
              <a:rPr lang="en-US" sz="1800" dirty="0" err="1">
                <a:solidFill>
                  <a:schemeClr val="bg1"/>
                </a:solidFill>
              </a:rPr>
              <a:t>neva</a:t>
            </a:r>
            <a:r>
              <a:rPr lang="en-US" sz="1800" dirty="0">
                <a:solidFill>
                  <a:schemeClr val="bg1"/>
                </a:solidFill>
              </a:rPr>
              <a:t> followed by melanoma</a:t>
            </a:r>
          </a:p>
        </p:txBody>
      </p:sp>
    </p:spTree>
    <p:extLst>
      <p:ext uri="{BB962C8B-B14F-4D97-AF65-F5344CB8AC3E}">
        <p14:creationId xmlns:p14="http://schemas.microsoft.com/office/powerpoint/2010/main" val="138542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BA7628-2BB0-4583-B40D-E5018F3E132B}"/>
              </a:ext>
            </a:extLst>
          </p:cNvPr>
          <p:cNvSpPr>
            <a:spLocks noGrp="1"/>
          </p:cNvSpPr>
          <p:nvPr>
            <p:ph type="title"/>
          </p:nvPr>
        </p:nvSpPr>
        <p:spPr>
          <a:xfrm>
            <a:off x="863029" y="1012004"/>
            <a:ext cx="3416158" cy="4795408"/>
          </a:xfrm>
        </p:spPr>
        <p:txBody>
          <a:bodyPr>
            <a:normAutofit/>
          </a:bodyPr>
          <a:lstStyle/>
          <a:p>
            <a:r>
              <a:rPr lang="en-US">
                <a:solidFill>
                  <a:srgbClr val="FFFFFF"/>
                </a:solidFill>
              </a:rPr>
              <a:t>Classification results</a:t>
            </a:r>
          </a:p>
        </p:txBody>
      </p:sp>
      <p:graphicFrame>
        <p:nvGraphicFramePr>
          <p:cNvPr id="5" name="Content Placeholder 2">
            <a:extLst>
              <a:ext uri="{FF2B5EF4-FFF2-40B4-BE49-F238E27FC236}">
                <a16:creationId xmlns:a16="http://schemas.microsoft.com/office/drawing/2014/main" id="{3B2845AE-7ECB-42FE-950F-452F8099BCCD}"/>
              </a:ext>
            </a:extLst>
          </p:cNvPr>
          <p:cNvGraphicFramePr>
            <a:graphicFrameLocks noGrp="1"/>
          </p:cNvGraphicFramePr>
          <p:nvPr>
            <p:ph idx="1"/>
            <p:extLst>
              <p:ext uri="{D42A27DB-BD31-4B8C-83A1-F6EECF244321}">
                <p14:modId xmlns:p14="http://schemas.microsoft.com/office/powerpoint/2010/main" val="117405501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4819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FE1B2-9FCE-4FFD-B984-F5F6A8836C36}"/>
              </a:ext>
            </a:extLst>
          </p:cNvPr>
          <p:cNvSpPr>
            <a:spLocks noGrp="1"/>
          </p:cNvSpPr>
          <p:nvPr>
            <p:ph type="title"/>
          </p:nvPr>
        </p:nvSpPr>
        <p:spPr>
          <a:xfrm>
            <a:off x="838200" y="723578"/>
            <a:ext cx="4595071" cy="1645501"/>
          </a:xfrm>
        </p:spPr>
        <p:txBody>
          <a:bodyPr>
            <a:normAutofit/>
          </a:bodyPr>
          <a:lstStyle/>
          <a:p>
            <a:r>
              <a:rPr lang="en-US"/>
              <a:t>Cont.</a:t>
            </a:r>
          </a:p>
        </p:txBody>
      </p:sp>
      <p:sp>
        <p:nvSpPr>
          <p:cNvPr id="13" name="Content Placeholder 12">
            <a:extLst>
              <a:ext uri="{FF2B5EF4-FFF2-40B4-BE49-F238E27FC236}">
                <a16:creationId xmlns:a16="http://schemas.microsoft.com/office/drawing/2014/main" id="{138FB8E2-069B-4AA1-A397-15F03F76C8F8}"/>
              </a:ext>
            </a:extLst>
          </p:cNvPr>
          <p:cNvSpPr>
            <a:spLocks noGrp="1"/>
          </p:cNvSpPr>
          <p:nvPr>
            <p:ph idx="1"/>
          </p:nvPr>
        </p:nvSpPr>
        <p:spPr>
          <a:xfrm>
            <a:off x="838200" y="2548467"/>
            <a:ext cx="4595071" cy="3628495"/>
          </a:xfrm>
        </p:spPr>
        <p:txBody>
          <a:bodyPr>
            <a:normAutofit/>
          </a:bodyPr>
          <a:lstStyle/>
          <a:p>
            <a:r>
              <a:rPr lang="en-US" sz="2000" dirty="0"/>
              <a:t>We can see that support vector machines classifier has the highest accuracy in classifying the HAM10000 dataset</a:t>
            </a:r>
          </a:p>
        </p:txBody>
      </p:sp>
      <p:sp>
        <p:nvSpPr>
          <p:cNvPr id="45" name="Rectangle 44">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7B97025-B668-46EE-8F4D-551428331276}"/>
              </a:ext>
            </a:extLst>
          </p:cNvPr>
          <p:cNvPicPr>
            <a:picLocks noChangeAspect="1"/>
          </p:cNvPicPr>
          <p:nvPr/>
        </p:nvPicPr>
        <p:blipFill>
          <a:blip r:embed="rId2"/>
          <a:stretch>
            <a:fillRect/>
          </a:stretch>
        </p:blipFill>
        <p:spPr>
          <a:xfrm>
            <a:off x="6420908" y="917327"/>
            <a:ext cx="2364317" cy="1548627"/>
          </a:xfrm>
          <a:prstGeom prst="rect">
            <a:avLst/>
          </a:prstGeom>
        </p:spPr>
      </p:pic>
      <p:sp>
        <p:nvSpPr>
          <p:cNvPr id="51" name="Rectangle 50">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D46BA54-4413-47F1-A4C2-146BDD4AFB62}"/>
              </a:ext>
            </a:extLst>
          </p:cNvPr>
          <p:cNvPicPr>
            <a:picLocks noChangeAspect="1"/>
          </p:cNvPicPr>
          <p:nvPr/>
        </p:nvPicPr>
        <p:blipFill>
          <a:blip r:embed="rId3"/>
          <a:stretch>
            <a:fillRect/>
          </a:stretch>
        </p:blipFill>
        <p:spPr>
          <a:xfrm>
            <a:off x="9502775" y="950169"/>
            <a:ext cx="2364317" cy="1482944"/>
          </a:xfrm>
          <a:prstGeom prst="rect">
            <a:avLst/>
          </a:prstGeom>
        </p:spPr>
      </p:pic>
      <p:pic>
        <p:nvPicPr>
          <p:cNvPr id="4" name="Picture 3">
            <a:extLst>
              <a:ext uri="{FF2B5EF4-FFF2-40B4-BE49-F238E27FC236}">
                <a16:creationId xmlns:a16="http://schemas.microsoft.com/office/drawing/2014/main" id="{90C7EC6A-61F8-4A55-82E4-B53B11DC6F4C}"/>
              </a:ext>
            </a:extLst>
          </p:cNvPr>
          <p:cNvPicPr>
            <a:picLocks noChangeAspect="1"/>
          </p:cNvPicPr>
          <p:nvPr/>
        </p:nvPicPr>
        <p:blipFill>
          <a:blip r:embed="rId4"/>
          <a:stretch>
            <a:fillRect/>
          </a:stretch>
        </p:blipFill>
        <p:spPr>
          <a:xfrm>
            <a:off x="6420908" y="3824793"/>
            <a:ext cx="5446184" cy="2503215"/>
          </a:xfrm>
          <a:prstGeom prst="rect">
            <a:avLst/>
          </a:prstGeom>
        </p:spPr>
      </p:pic>
    </p:spTree>
    <p:extLst>
      <p:ext uri="{BB962C8B-B14F-4D97-AF65-F5344CB8AC3E}">
        <p14:creationId xmlns:p14="http://schemas.microsoft.com/office/powerpoint/2010/main" val="349465518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71D0E-0C26-4C43-86AF-D07BA69F5BD3}"/>
              </a:ext>
            </a:extLst>
          </p:cNvPr>
          <p:cNvSpPr>
            <a:spLocks noGrp="1"/>
          </p:cNvSpPr>
          <p:nvPr>
            <p:ph type="title"/>
          </p:nvPr>
        </p:nvSpPr>
        <p:spPr>
          <a:xfrm>
            <a:off x="5297762" y="1053711"/>
            <a:ext cx="5638994" cy="1424446"/>
          </a:xfrm>
        </p:spPr>
        <p:txBody>
          <a:bodyPr>
            <a:normAutofit/>
          </a:bodyPr>
          <a:lstStyle/>
          <a:p>
            <a:r>
              <a:rPr lang="en-US">
                <a:solidFill>
                  <a:srgbClr val="FFFFFF"/>
                </a:solidFill>
              </a:rPr>
              <a:t>Preliminary clustering results</a:t>
            </a:r>
          </a:p>
        </p:txBody>
      </p:sp>
      <p:pic>
        <p:nvPicPr>
          <p:cNvPr id="4" name="Picture 3">
            <a:extLst>
              <a:ext uri="{FF2B5EF4-FFF2-40B4-BE49-F238E27FC236}">
                <a16:creationId xmlns:a16="http://schemas.microsoft.com/office/drawing/2014/main" id="{290DF3CE-CCB0-4E42-A1C1-A81D728C0949}"/>
              </a:ext>
            </a:extLst>
          </p:cNvPr>
          <p:cNvPicPr>
            <a:picLocks noChangeAspect="1"/>
          </p:cNvPicPr>
          <p:nvPr/>
        </p:nvPicPr>
        <p:blipFill>
          <a:blip r:embed="rId2"/>
          <a:stretch>
            <a:fillRect/>
          </a:stretch>
        </p:blipFill>
        <p:spPr>
          <a:xfrm>
            <a:off x="918300" y="478232"/>
            <a:ext cx="2789902" cy="2789902"/>
          </a:xfrm>
          <a:prstGeom prst="rect">
            <a:avLst/>
          </a:prstGeom>
        </p:spPr>
      </p:pic>
      <p:cxnSp>
        <p:nvCxnSpPr>
          <p:cNvPr id="12" name="Straight Connector 11">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73C5757-AF9E-4F16-85FA-481A20991D89}"/>
              </a:ext>
            </a:extLst>
          </p:cNvPr>
          <p:cNvPicPr>
            <a:picLocks noChangeAspect="1"/>
          </p:cNvPicPr>
          <p:nvPr/>
        </p:nvPicPr>
        <p:blipFill>
          <a:blip r:embed="rId3"/>
          <a:stretch>
            <a:fillRect/>
          </a:stretch>
        </p:blipFill>
        <p:spPr>
          <a:xfrm>
            <a:off x="918791" y="3589867"/>
            <a:ext cx="2788920" cy="2788920"/>
          </a:xfrm>
          <a:prstGeom prst="rect">
            <a:avLst/>
          </a:prstGeom>
        </p:spPr>
      </p:pic>
      <p:sp>
        <p:nvSpPr>
          <p:cNvPr id="3" name="Content Placeholder 2">
            <a:extLst>
              <a:ext uri="{FF2B5EF4-FFF2-40B4-BE49-F238E27FC236}">
                <a16:creationId xmlns:a16="http://schemas.microsoft.com/office/drawing/2014/main" id="{D514CC0E-C959-4C69-8B3E-8CC71FD7CC1C}"/>
              </a:ext>
            </a:extLst>
          </p:cNvPr>
          <p:cNvSpPr>
            <a:spLocks noGrp="1"/>
          </p:cNvSpPr>
          <p:nvPr>
            <p:ph idx="1"/>
          </p:nvPr>
        </p:nvSpPr>
        <p:spPr>
          <a:xfrm>
            <a:off x="5297762" y="2799889"/>
            <a:ext cx="5747187" cy="2987543"/>
          </a:xfrm>
        </p:spPr>
        <p:txBody>
          <a:bodyPr anchor="t">
            <a:normAutofit/>
          </a:bodyPr>
          <a:lstStyle/>
          <a:p>
            <a:pPr marL="0" indent="0">
              <a:buNone/>
            </a:pPr>
            <a:r>
              <a:rPr lang="en-US" sz="2400" dirty="0">
                <a:solidFill>
                  <a:srgbClr val="FFFFFF"/>
                </a:solidFill>
              </a:rPr>
              <a:t>PCA:</a:t>
            </a:r>
          </a:p>
          <a:p>
            <a:r>
              <a:rPr lang="en-US" sz="2400" dirty="0">
                <a:solidFill>
                  <a:srgbClr val="FFFFFF"/>
                </a:solidFill>
              </a:rPr>
              <a:t>It was seen that 20 PC’s retain 95% of the total variance, and 38 PC’s retain 98% of the total variance</a:t>
            </a:r>
          </a:p>
          <a:p>
            <a:r>
              <a:rPr lang="en-US" sz="2400" dirty="0">
                <a:solidFill>
                  <a:srgbClr val="FFFFFF"/>
                </a:solidFill>
              </a:rPr>
              <a:t>I chose to analyze 20 PC’s</a:t>
            </a:r>
          </a:p>
          <a:p>
            <a:pPr marL="0" indent="0">
              <a:buNone/>
            </a:pPr>
            <a:endParaRPr lang="en-US" sz="2400" dirty="0">
              <a:solidFill>
                <a:srgbClr val="FFFFFF"/>
              </a:solidFill>
            </a:endParaRPr>
          </a:p>
        </p:txBody>
      </p:sp>
    </p:spTree>
    <p:extLst>
      <p:ext uri="{BB962C8B-B14F-4D97-AF65-F5344CB8AC3E}">
        <p14:creationId xmlns:p14="http://schemas.microsoft.com/office/powerpoint/2010/main" val="1674517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8E6-72A2-4FC5-B771-EDA1EE84660E}"/>
              </a:ext>
            </a:extLst>
          </p:cNvPr>
          <p:cNvSpPr>
            <a:spLocks noGrp="1"/>
          </p:cNvSpPr>
          <p:nvPr>
            <p:ph type="title"/>
          </p:nvPr>
        </p:nvSpPr>
        <p:spPr>
          <a:xfrm>
            <a:off x="838200" y="723578"/>
            <a:ext cx="4595071" cy="1645501"/>
          </a:xfrm>
        </p:spPr>
        <p:txBody>
          <a:bodyPr>
            <a:normAutofit/>
          </a:bodyPr>
          <a:lstStyle/>
          <a:p>
            <a:r>
              <a:rPr lang="en-US"/>
              <a:t>K-means</a:t>
            </a:r>
            <a:endParaRPr lang="en-US" dirty="0"/>
          </a:p>
        </p:txBody>
      </p:sp>
      <p:sp>
        <p:nvSpPr>
          <p:cNvPr id="11" name="Content Placeholder 10">
            <a:extLst>
              <a:ext uri="{FF2B5EF4-FFF2-40B4-BE49-F238E27FC236}">
                <a16:creationId xmlns:a16="http://schemas.microsoft.com/office/drawing/2014/main" id="{25BD963F-F766-4138-B322-6F1C75B3A934}"/>
              </a:ext>
            </a:extLst>
          </p:cNvPr>
          <p:cNvSpPr>
            <a:spLocks noGrp="1"/>
          </p:cNvSpPr>
          <p:nvPr>
            <p:ph idx="1"/>
          </p:nvPr>
        </p:nvSpPr>
        <p:spPr>
          <a:xfrm>
            <a:off x="838200" y="2548467"/>
            <a:ext cx="4595071" cy="3628495"/>
          </a:xfrm>
        </p:spPr>
        <p:txBody>
          <a:bodyPr>
            <a:normAutofit/>
          </a:bodyPr>
          <a:lstStyle/>
          <a:p>
            <a:r>
              <a:rPr lang="en-US" sz="2000" dirty="0"/>
              <a:t>The reduction of sums of squares is 50.9% only</a:t>
            </a:r>
          </a:p>
          <a:p>
            <a:r>
              <a:rPr lang="en-US" sz="2000" dirty="0"/>
              <a:t>Hence, k-means clustering is not a good fit</a:t>
            </a:r>
          </a:p>
        </p:txBody>
      </p:sp>
      <p:sp>
        <p:nvSpPr>
          <p:cNvPr id="23" name="Rectangle 13">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3">
            <a:extLst>
              <a:ext uri="{FF2B5EF4-FFF2-40B4-BE49-F238E27FC236}">
                <a16:creationId xmlns:a16="http://schemas.microsoft.com/office/drawing/2014/main" id="{53CD5CA4-955E-436D-8615-9FE43B4B8AA3}"/>
              </a:ext>
            </a:extLst>
          </p:cNvPr>
          <p:cNvPicPr>
            <a:picLocks noChangeAspect="1"/>
          </p:cNvPicPr>
          <p:nvPr/>
        </p:nvPicPr>
        <p:blipFill>
          <a:blip r:embed="rId2"/>
          <a:stretch>
            <a:fillRect/>
          </a:stretch>
        </p:blipFill>
        <p:spPr>
          <a:xfrm>
            <a:off x="6420908" y="1348368"/>
            <a:ext cx="2586355" cy="751020"/>
          </a:xfrm>
          <a:prstGeom prst="rect">
            <a:avLst/>
          </a:prstGeom>
        </p:spPr>
      </p:pic>
      <p:sp>
        <p:nvSpPr>
          <p:cNvPr id="20" name="Rectangle 1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AA9220C-43D2-45DA-9C60-BDE4B3E69D7D}"/>
              </a:ext>
            </a:extLst>
          </p:cNvPr>
          <p:cNvPicPr>
            <a:picLocks noChangeAspect="1"/>
          </p:cNvPicPr>
          <p:nvPr/>
        </p:nvPicPr>
        <p:blipFill>
          <a:blip r:embed="rId3"/>
          <a:stretch>
            <a:fillRect/>
          </a:stretch>
        </p:blipFill>
        <p:spPr>
          <a:xfrm>
            <a:off x="9502775" y="1426345"/>
            <a:ext cx="2583312" cy="579737"/>
          </a:xfrm>
          <a:prstGeom prst="rect">
            <a:avLst/>
          </a:prstGeom>
        </p:spPr>
      </p:pic>
      <p:pic>
        <p:nvPicPr>
          <p:cNvPr id="6" name="Picture 5">
            <a:extLst>
              <a:ext uri="{FF2B5EF4-FFF2-40B4-BE49-F238E27FC236}">
                <a16:creationId xmlns:a16="http://schemas.microsoft.com/office/drawing/2014/main" id="{68848AB0-B676-4288-BDFE-8F897AFE217A}"/>
              </a:ext>
            </a:extLst>
          </p:cNvPr>
          <p:cNvPicPr>
            <a:picLocks noChangeAspect="1"/>
          </p:cNvPicPr>
          <p:nvPr/>
        </p:nvPicPr>
        <p:blipFill>
          <a:blip r:embed="rId4"/>
          <a:stretch>
            <a:fillRect/>
          </a:stretch>
        </p:blipFill>
        <p:spPr>
          <a:xfrm>
            <a:off x="6420908" y="4466828"/>
            <a:ext cx="5446184" cy="1219145"/>
          </a:xfrm>
          <a:prstGeom prst="rect">
            <a:avLst/>
          </a:prstGeom>
        </p:spPr>
      </p:pic>
    </p:spTree>
    <p:extLst>
      <p:ext uri="{BB962C8B-B14F-4D97-AF65-F5344CB8AC3E}">
        <p14:creationId xmlns:p14="http://schemas.microsoft.com/office/powerpoint/2010/main" val="303293905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4B1B8-68A9-43FE-B6BC-F18738BD32A5}"/>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Outline</a:t>
            </a:r>
          </a:p>
        </p:txBody>
      </p:sp>
      <p:cxnSp>
        <p:nvCxnSpPr>
          <p:cNvPr id="27" name="Straight Connector 2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A8DC69-5841-4A16-8EC6-52767A400112}"/>
              </a:ext>
            </a:extLst>
          </p:cNvPr>
          <p:cNvSpPr>
            <a:spLocks noGrp="1"/>
          </p:cNvSpPr>
          <p:nvPr>
            <p:ph idx="1"/>
          </p:nvPr>
        </p:nvSpPr>
        <p:spPr>
          <a:xfrm>
            <a:off x="4976031" y="963877"/>
            <a:ext cx="6377769" cy="4930246"/>
          </a:xfrm>
        </p:spPr>
        <p:txBody>
          <a:bodyPr anchor="ctr">
            <a:normAutofit/>
          </a:bodyPr>
          <a:lstStyle/>
          <a:p>
            <a:pPr lvl="0"/>
            <a:r>
              <a:rPr lang="en-US" sz="2400" dirty="0"/>
              <a:t>Abstract</a:t>
            </a:r>
          </a:p>
          <a:p>
            <a:pPr lvl="0"/>
            <a:r>
              <a:rPr lang="en-US" sz="2400" dirty="0"/>
              <a:t>Introduction</a:t>
            </a:r>
          </a:p>
          <a:p>
            <a:pPr lvl="0"/>
            <a:r>
              <a:rPr lang="en-US" sz="2400" dirty="0"/>
              <a:t>Methodology</a:t>
            </a:r>
          </a:p>
          <a:p>
            <a:pPr lvl="0"/>
            <a:r>
              <a:rPr lang="en-US" sz="2400" dirty="0"/>
              <a:t>Results </a:t>
            </a:r>
          </a:p>
          <a:p>
            <a:pPr lvl="0"/>
            <a:r>
              <a:rPr lang="en-US" sz="2400" dirty="0"/>
              <a:t>Conclusion</a:t>
            </a:r>
          </a:p>
          <a:p>
            <a:pPr lvl="0"/>
            <a:r>
              <a:rPr lang="en-US" sz="2400" dirty="0"/>
              <a:t>References</a:t>
            </a:r>
          </a:p>
        </p:txBody>
      </p:sp>
    </p:spTree>
    <p:extLst>
      <p:ext uri="{BB962C8B-B14F-4D97-AF65-F5344CB8AC3E}">
        <p14:creationId xmlns:p14="http://schemas.microsoft.com/office/powerpoint/2010/main" val="3059012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712B-3A89-433B-BFAA-563F20AB1C96}"/>
              </a:ext>
            </a:extLst>
          </p:cNvPr>
          <p:cNvSpPr>
            <a:spLocks noGrp="1"/>
          </p:cNvSpPr>
          <p:nvPr>
            <p:ph type="title"/>
          </p:nvPr>
        </p:nvSpPr>
        <p:spPr>
          <a:xfrm>
            <a:off x="838200" y="723578"/>
            <a:ext cx="4595071" cy="1645501"/>
          </a:xfrm>
        </p:spPr>
        <p:txBody>
          <a:bodyPr>
            <a:normAutofit/>
          </a:bodyPr>
          <a:lstStyle/>
          <a:p>
            <a:r>
              <a:rPr lang="en-US" dirty="0"/>
              <a:t>Fuzzy K-means</a:t>
            </a:r>
          </a:p>
        </p:txBody>
      </p:sp>
      <p:sp>
        <p:nvSpPr>
          <p:cNvPr id="11" name="Content Placeholder 10">
            <a:extLst>
              <a:ext uri="{FF2B5EF4-FFF2-40B4-BE49-F238E27FC236}">
                <a16:creationId xmlns:a16="http://schemas.microsoft.com/office/drawing/2014/main" id="{9035379E-6EC9-4A20-A967-239DCA38D0B5}"/>
              </a:ext>
            </a:extLst>
          </p:cNvPr>
          <p:cNvSpPr>
            <a:spLocks noGrp="1"/>
          </p:cNvSpPr>
          <p:nvPr>
            <p:ph idx="1"/>
          </p:nvPr>
        </p:nvSpPr>
        <p:spPr>
          <a:xfrm>
            <a:off x="838200" y="2548467"/>
            <a:ext cx="4595071" cy="3628495"/>
          </a:xfrm>
        </p:spPr>
        <p:txBody>
          <a:bodyPr>
            <a:normAutofit/>
          </a:bodyPr>
          <a:lstStyle/>
          <a:p>
            <a:r>
              <a:rPr lang="en-US" sz="2000" dirty="0"/>
              <a:t>7 clusters were produced using the model</a:t>
            </a:r>
          </a:p>
          <a:p>
            <a:r>
              <a:rPr lang="en-US" sz="2000" dirty="0"/>
              <a:t>The objective function value is very high which is undesirable, as we need to minimize the intra-cluster variance  </a:t>
            </a:r>
          </a:p>
        </p:txBody>
      </p:sp>
      <p:sp>
        <p:nvSpPr>
          <p:cNvPr id="14" name="Rectangle 13">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3">
            <a:extLst>
              <a:ext uri="{FF2B5EF4-FFF2-40B4-BE49-F238E27FC236}">
                <a16:creationId xmlns:a16="http://schemas.microsoft.com/office/drawing/2014/main" id="{7D0A10BE-4212-449C-BD39-E42E2EBF923A}"/>
              </a:ext>
            </a:extLst>
          </p:cNvPr>
          <p:cNvPicPr>
            <a:picLocks noChangeAspect="1"/>
          </p:cNvPicPr>
          <p:nvPr/>
        </p:nvPicPr>
        <p:blipFill>
          <a:blip r:embed="rId2"/>
          <a:stretch>
            <a:fillRect/>
          </a:stretch>
        </p:blipFill>
        <p:spPr>
          <a:xfrm>
            <a:off x="6420908" y="509482"/>
            <a:ext cx="2364317" cy="2364317"/>
          </a:xfrm>
          <a:prstGeom prst="rect">
            <a:avLst/>
          </a:prstGeom>
        </p:spPr>
      </p:pic>
      <p:sp>
        <p:nvSpPr>
          <p:cNvPr id="20" name="Rectangle 1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D60A1F4-327D-414D-8468-A6B05B5D3266}"/>
              </a:ext>
            </a:extLst>
          </p:cNvPr>
          <p:cNvPicPr>
            <a:picLocks noChangeAspect="1"/>
          </p:cNvPicPr>
          <p:nvPr/>
        </p:nvPicPr>
        <p:blipFill>
          <a:blip r:embed="rId3"/>
          <a:stretch>
            <a:fillRect/>
          </a:stretch>
        </p:blipFill>
        <p:spPr>
          <a:xfrm>
            <a:off x="9502775" y="509482"/>
            <a:ext cx="2364317" cy="2364317"/>
          </a:xfrm>
          <a:prstGeom prst="rect">
            <a:avLst/>
          </a:prstGeom>
        </p:spPr>
      </p:pic>
      <p:pic>
        <p:nvPicPr>
          <p:cNvPr id="6" name="Picture 5">
            <a:extLst>
              <a:ext uri="{FF2B5EF4-FFF2-40B4-BE49-F238E27FC236}">
                <a16:creationId xmlns:a16="http://schemas.microsoft.com/office/drawing/2014/main" id="{7CC83652-E3E9-4643-8435-1A20154825BD}"/>
              </a:ext>
            </a:extLst>
          </p:cNvPr>
          <p:cNvPicPr>
            <a:picLocks noChangeAspect="1"/>
          </p:cNvPicPr>
          <p:nvPr/>
        </p:nvPicPr>
        <p:blipFill>
          <a:blip r:embed="rId4"/>
          <a:stretch>
            <a:fillRect/>
          </a:stretch>
        </p:blipFill>
        <p:spPr>
          <a:xfrm>
            <a:off x="6420908" y="4190978"/>
            <a:ext cx="5446184" cy="1770845"/>
          </a:xfrm>
          <a:prstGeom prst="rect">
            <a:avLst/>
          </a:prstGeom>
        </p:spPr>
      </p:pic>
    </p:spTree>
    <p:extLst>
      <p:ext uri="{BB962C8B-B14F-4D97-AF65-F5344CB8AC3E}">
        <p14:creationId xmlns:p14="http://schemas.microsoft.com/office/powerpoint/2010/main" val="225155443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E29D4-65F9-43A2-965C-803712091069}"/>
              </a:ext>
            </a:extLst>
          </p:cNvPr>
          <p:cNvSpPr>
            <a:spLocks noGrp="1"/>
          </p:cNvSpPr>
          <p:nvPr>
            <p:ph type="title"/>
          </p:nvPr>
        </p:nvSpPr>
        <p:spPr>
          <a:xfrm>
            <a:off x="838200" y="723578"/>
            <a:ext cx="4595071" cy="1645501"/>
          </a:xfrm>
        </p:spPr>
        <p:txBody>
          <a:bodyPr>
            <a:normAutofit/>
          </a:bodyPr>
          <a:lstStyle/>
          <a:p>
            <a:r>
              <a:rPr lang="en-US" dirty="0"/>
              <a:t>Hierarchical clustering</a:t>
            </a:r>
          </a:p>
        </p:txBody>
      </p:sp>
      <p:sp>
        <p:nvSpPr>
          <p:cNvPr id="11" name="Content Placeholder 10">
            <a:extLst>
              <a:ext uri="{FF2B5EF4-FFF2-40B4-BE49-F238E27FC236}">
                <a16:creationId xmlns:a16="http://schemas.microsoft.com/office/drawing/2014/main" id="{B133A98F-D42D-4823-9493-9474956E88C5}"/>
              </a:ext>
            </a:extLst>
          </p:cNvPr>
          <p:cNvSpPr>
            <a:spLocks noGrp="1"/>
          </p:cNvSpPr>
          <p:nvPr>
            <p:ph idx="1"/>
          </p:nvPr>
        </p:nvSpPr>
        <p:spPr>
          <a:xfrm>
            <a:off x="838200" y="2548467"/>
            <a:ext cx="4595071" cy="3628495"/>
          </a:xfrm>
        </p:spPr>
        <p:txBody>
          <a:bodyPr>
            <a:normAutofit/>
          </a:bodyPr>
          <a:lstStyle/>
          <a:p>
            <a:r>
              <a:rPr lang="en-US" dirty="0"/>
              <a:t>The results of hierarchal clustering indicates that the chosen number of clusters (k=7) are acceptable for analysis</a:t>
            </a:r>
            <a:endParaRPr lang="en-US" sz="2000" dirty="0"/>
          </a:p>
        </p:txBody>
      </p:sp>
      <p:sp>
        <p:nvSpPr>
          <p:cNvPr id="14" name="Rectangle 13">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3">
            <a:extLst>
              <a:ext uri="{FF2B5EF4-FFF2-40B4-BE49-F238E27FC236}">
                <a16:creationId xmlns:a16="http://schemas.microsoft.com/office/drawing/2014/main" id="{F8C5BA20-59ED-4352-A8A1-874A8072E331}"/>
              </a:ext>
            </a:extLst>
          </p:cNvPr>
          <p:cNvPicPr>
            <a:picLocks noChangeAspect="1"/>
          </p:cNvPicPr>
          <p:nvPr/>
        </p:nvPicPr>
        <p:blipFill>
          <a:blip r:embed="rId2"/>
          <a:stretch>
            <a:fillRect/>
          </a:stretch>
        </p:blipFill>
        <p:spPr>
          <a:xfrm>
            <a:off x="6938662" y="321734"/>
            <a:ext cx="1328809" cy="2739814"/>
          </a:xfrm>
          <a:prstGeom prst="rect">
            <a:avLst/>
          </a:prstGeom>
        </p:spPr>
      </p:pic>
      <p:sp>
        <p:nvSpPr>
          <p:cNvPr id="20" name="Rectangle 1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BC0930B-3199-40B4-AF03-B5E32F1DC0E7}"/>
              </a:ext>
            </a:extLst>
          </p:cNvPr>
          <p:cNvPicPr>
            <a:picLocks noChangeAspect="1"/>
          </p:cNvPicPr>
          <p:nvPr/>
        </p:nvPicPr>
        <p:blipFill>
          <a:blip r:embed="rId3"/>
          <a:stretch>
            <a:fillRect/>
          </a:stretch>
        </p:blipFill>
        <p:spPr>
          <a:xfrm>
            <a:off x="9502775" y="574501"/>
            <a:ext cx="2364317" cy="2234279"/>
          </a:xfrm>
          <a:prstGeom prst="rect">
            <a:avLst/>
          </a:prstGeom>
        </p:spPr>
      </p:pic>
      <p:pic>
        <p:nvPicPr>
          <p:cNvPr id="5" name="Picture 4">
            <a:extLst>
              <a:ext uri="{FF2B5EF4-FFF2-40B4-BE49-F238E27FC236}">
                <a16:creationId xmlns:a16="http://schemas.microsoft.com/office/drawing/2014/main" id="{C695E1B6-1246-4712-B858-FFA3E2B83401}"/>
              </a:ext>
            </a:extLst>
          </p:cNvPr>
          <p:cNvPicPr>
            <a:picLocks noChangeAspect="1"/>
          </p:cNvPicPr>
          <p:nvPr/>
        </p:nvPicPr>
        <p:blipFill>
          <a:blip r:embed="rId4"/>
          <a:stretch>
            <a:fillRect/>
          </a:stretch>
        </p:blipFill>
        <p:spPr>
          <a:xfrm>
            <a:off x="7745148" y="3796452"/>
            <a:ext cx="2985055" cy="2731326"/>
          </a:xfrm>
          <a:prstGeom prst="rect">
            <a:avLst/>
          </a:prstGeom>
        </p:spPr>
      </p:pic>
    </p:spTree>
    <p:extLst>
      <p:ext uri="{BB962C8B-B14F-4D97-AF65-F5344CB8AC3E}">
        <p14:creationId xmlns:p14="http://schemas.microsoft.com/office/powerpoint/2010/main" val="8072134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2B2D5-C6BB-49CE-9306-92A63F28A827}"/>
              </a:ext>
            </a:extLst>
          </p:cNvPr>
          <p:cNvSpPr>
            <a:spLocks noGrp="1"/>
          </p:cNvSpPr>
          <p:nvPr>
            <p:ph type="title"/>
          </p:nvPr>
        </p:nvSpPr>
        <p:spPr>
          <a:xfrm>
            <a:off x="5297762" y="1053711"/>
            <a:ext cx="5638994" cy="1424446"/>
          </a:xfrm>
        </p:spPr>
        <p:txBody>
          <a:bodyPr vert="horz" lIns="91440" tIns="45720" rIns="91440" bIns="45720" rtlCol="0">
            <a:normAutofit/>
          </a:bodyPr>
          <a:lstStyle/>
          <a:p>
            <a:r>
              <a:rPr lang="en-US" kern="1200">
                <a:solidFill>
                  <a:srgbClr val="FFFFFF"/>
                </a:solidFill>
                <a:latin typeface="+mj-lt"/>
                <a:ea typeface="+mj-ea"/>
                <a:cs typeface="+mj-cs"/>
              </a:rPr>
              <a:t>Model based clusters</a:t>
            </a:r>
          </a:p>
        </p:txBody>
      </p:sp>
      <p:pic>
        <p:nvPicPr>
          <p:cNvPr id="4" name="Picture 3">
            <a:extLst>
              <a:ext uri="{FF2B5EF4-FFF2-40B4-BE49-F238E27FC236}">
                <a16:creationId xmlns:a16="http://schemas.microsoft.com/office/drawing/2014/main" id="{E898F10E-E2E2-4A6A-A56A-5CCCFD96C78B}"/>
              </a:ext>
            </a:extLst>
          </p:cNvPr>
          <p:cNvPicPr>
            <a:picLocks noChangeAspect="1"/>
          </p:cNvPicPr>
          <p:nvPr/>
        </p:nvPicPr>
        <p:blipFill>
          <a:blip r:embed="rId2"/>
          <a:stretch>
            <a:fillRect/>
          </a:stretch>
        </p:blipFill>
        <p:spPr>
          <a:xfrm>
            <a:off x="918300" y="478232"/>
            <a:ext cx="2789902" cy="2789902"/>
          </a:xfrm>
          <a:prstGeom prst="rect">
            <a:avLst/>
          </a:prstGeom>
        </p:spPr>
      </p:pic>
      <p:cxnSp>
        <p:nvCxnSpPr>
          <p:cNvPr id="39" name="Straight Connector 38">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A967E55-2C6C-4794-80A0-ADA47E05DB92}"/>
              </a:ext>
            </a:extLst>
          </p:cNvPr>
          <p:cNvPicPr>
            <a:picLocks noChangeAspect="1"/>
          </p:cNvPicPr>
          <p:nvPr/>
        </p:nvPicPr>
        <p:blipFill>
          <a:blip r:embed="rId3"/>
          <a:stretch>
            <a:fillRect/>
          </a:stretch>
        </p:blipFill>
        <p:spPr>
          <a:xfrm>
            <a:off x="481886" y="4064781"/>
            <a:ext cx="3662730" cy="1839092"/>
          </a:xfrm>
          <a:prstGeom prst="rect">
            <a:avLst/>
          </a:prstGeom>
        </p:spPr>
      </p:pic>
      <p:sp>
        <p:nvSpPr>
          <p:cNvPr id="20" name="Content Placeholder 19">
            <a:extLst>
              <a:ext uri="{FF2B5EF4-FFF2-40B4-BE49-F238E27FC236}">
                <a16:creationId xmlns:a16="http://schemas.microsoft.com/office/drawing/2014/main" id="{4254253F-AE00-410F-976D-C9B8446473B0}"/>
              </a:ext>
            </a:extLst>
          </p:cNvPr>
          <p:cNvSpPr>
            <a:spLocks noGrp="1"/>
          </p:cNvSpPr>
          <p:nvPr>
            <p:ph idx="1"/>
          </p:nvPr>
        </p:nvSpPr>
        <p:spPr>
          <a:xfrm>
            <a:off x="5297762" y="2799889"/>
            <a:ext cx="5747187" cy="2987543"/>
          </a:xfrm>
        </p:spPr>
        <p:txBody>
          <a:bodyPr anchor="t">
            <a:normAutofit/>
          </a:bodyPr>
          <a:lstStyle/>
          <a:p>
            <a:r>
              <a:rPr lang="en-US" sz="2400" dirty="0" err="1">
                <a:solidFill>
                  <a:srgbClr val="FFFFFF"/>
                </a:solidFill>
              </a:rPr>
              <a:t>MbClust</a:t>
            </a:r>
            <a:r>
              <a:rPr lang="en-US" sz="2400" dirty="0">
                <a:solidFill>
                  <a:srgbClr val="FFFFFF"/>
                </a:solidFill>
              </a:rPr>
              <a:t> results indicate that 7 is the optimal number of clusters using the VEV model, which is same as the number of required clusters which is 7.</a:t>
            </a:r>
          </a:p>
        </p:txBody>
      </p:sp>
      <p:sp>
        <p:nvSpPr>
          <p:cNvPr id="3" name="AutoShape 2" descr="data:image/png;base64,iVBORw0KGgoAAAANSUhEUgAAA0gAAANICAMAAADKOT/pAAAAXVBMVEUAAAAAc8ISTHhBPzZK%0AaZBNTU1NWy9nlcloaGh7aQ18fHx9NDSKQU2LgoGMjIyampqlqDumeY6np6eysrK8Xlm9vb3G%0AqTPHx8fQ0NDZ2dnh4eHp6enw8PD/AAD////j2hLtAAAACXBIWXMAABJ0AAASdAHeZh94AAAg%0AAElEQVR4nO2dCXubOBBAaRuyqdMmce6r/P+fuUYcFiAwxyCN4L1vN7E5NEqqlxHD4SQDgMUk%0AoTsAsAUQCUAARAIQAJEABEAkAAEQCUAARAIQAJEABEAkAAEQCUAATyKldy9f5cuvl7u0tzfJ%0A8PuLO1h8349qAUACT+MsSZLH8uVj0j+4JUUqViESeMGbSDdVGkpvfIoE4AVvIj0lH+bVx+kV%0AIsHW8CbSVzm3e0w+yyH+eZ8m6f1nscH7IUmfysH/cUiSw3uxW93C531y2rqUsbXB+b1pKLn/%0ANpPJfGU31mnJY5rcvK/688Le8CZSVs7t0rQc3O9JgRnRj+blvVnzVix/zGyRPqyt2xtY78uG%0A0pZIdqyTc+e4ADL4E+nRzO0+TuPdDO5TXnr6zr5PA//LvHk7Dfc0X/OZHE4bfh7ykX4W6Sbf%0A4KTMTXcD+/1nkr5n34dcKqvY0Ih10uwj+75LDn5+ctgH/kT6MCkj18kM7sdyqneff39MXvLX%0A32mSv/42r5M7WyRrktfewH5/bxr6zn2zRGrEKnLRN4dQIIk/kfJJ3elLNd26SYoTS1/5oL8p%0AXMjukvx1ha3P3ekQ563Yo72B/b5qKGuI1IhVtolIIIlHkfJk9JHcl2O4Hsi2MIekPLjpiPSV%0A5ktuXrLuBu4dbJFcsRAJJPEo0vtpYvVYH/k4RWq50Hj9fp+78tTdoGcHRAKPeBQpS1Izs+uf%0AbpkDlzT5bO525vM+r8e1N7Dfp0ztIAg+RbpP3k2trCwAmGvhigLAXeHCS77mvljxmW/aGe2u%0ADez392UlIW0VG6xYiAQr4FOk/GzOW/XmK0kei5L0Z25Q+lacDzK16tNw/0xd5e/HvDLX3sB+%0A/56kn3X5+8sZC5FgBXyKdJq5mZmX44RscY70qfat74Rs+uXYwHpfnpDN895N7wnZc48AhPAp%0A0kmXw/lN8xKhN+sSoa/8Ep4Xa8ucD3OJUHms09rg/P6U3G6S1Cj1eXOe4LUuEWo1DbAYhhOA%0AAIgEIAAiAQiASAACIBKAAIgEIAAiAQiASAACIBKAAIgEIAAiAQiASAACIBKAAH5EKu9iKJ/v%0A2OGl96n67Wb63pnnBhlukq/zQxwaix1tvOVPlnxx9Wbo4vDuup6tx/5cFzg/kgLU4lWkvqcy%0Ajh0j/SJlh/pu8oP9NBR7cXev4i6o5OYrs2k+5mFUd3u2Fhr75Q8jYyWsgy+RzLenOkE4V49t%0AxvXuLX8signxZq+wF3f2OpgnS34cWs+KvNgb3yIZ3uufADTiVaTyRtn74uncp+Fd3I9nTVtO%0AL+6Su+zrJrnLt/jKNzX54utwWtzcvZE5qklc/mA7a/zai5tdyYdmKVD1zNa75PBV9ab83+7M%0Ax11S3DNoPSTs7rzEekZE8+eyOvyZHuq1jYcbVQ2Vbx1zudT9NwiU4Dkj5YOleEJdVt0W/tIU%0A6S5/sEN+m/i9efJqPqX5Ll/dmc3q3ZtTsDsziftqPzLFWtzoillVHrK9F89svS9i2SLZnTnf%0A0F43UfTvri1S6+eyOnw4NVStbYiU1vfKZ26RHnlWuW78HiPlD/N5qp9RnD+e5MO6H9xseJ8/%0AA+Ux/5JvdcjzxWPx6vuQL7N3t0O8m0mcmcLZA9FaXEVwvzqN8u/s/NDwYpHdGfP4lc/Gg/Ty%0ApxN9WPmr3s/+uewOF9mrXGv/ek6xX4YOgr57JsWgBb8inf54nwakWXKX/6m+fy9Xnzc0k6vv%0AYpkptZXPNDavEnv31hGIGWo3yXdTJGtx1ollvzJPGDo/+K4S4tyZ09r3p0NDpLrZpkjNn8vu%0AcJ4d67X2r6d+4FEPTxwhKcfr1O6t+INfjfL80ydumkPoPF1r/5E/v6p2bw28+9No/DKqNlac%0AFze60nnVitV4UXw5dAI3XpwbaP5c7Q7Xa9u/Hqu1ztQu9fPvBLPxXGxI7YFVPOnnQ0ikfBL3%0AZD9wq7242RXrGOnjnN8GRLpPbl7ev8aI1Py5uh0u17Z/PQMiffIhNNrxLFI9N6t4aSrRHLv9%0AUzu70fr9TTWNSpyL23tZVbu3cnp1rlV0RTIvvi9M7b6qdeefy9Xhl1YXHd1u8JK0zxqDMnyK%0A9G0elGo+rOgtH7HpKSV8tosN9pdzseGpKAUk9u7tgZc/Efn+HK2z2O6KoT6PVJbU8nLG04BI%0AH2W9o24i70tdfkhPOhbrmz9Xu8P12nafBkS6sx5vDirxJVLJZ1Uzzl8VhWAzdNN6Q/uLq/x9%0A3v28bUFen35vREsai60IBV/lJyuVxzP5MVBxdVDqEumxO6f8qirb9fqn85bVz9Xq8Hlte4o4%0AIJJVLAGd+BSpfNRpfpb1YI4RHtP88aqZVfltHd9bJ2TvqhOy9e5tkbK0fNMUqV5sRah4OV9r%0Ad5raHYpYL26RMhO3ORP9PBT9K1JPmjzVr6yfq9nh89oJIg2sAh3s7l+ob0wyVmEJuxs+iARr%0AsLvhg0iwBrsbPogEa8DwARAAkQAEQCQAARAJQABEAhAAkQAEQCQAARAJQAAvImErbB1EAhAA%0AkQAEQCQAARAJvPIvdAdWApHAK4ikPQhEASJpDwJRgEjagwAEBJEABEAkAAEQCUAARAKvUGzQ%0AHgSiAJG0B4EoQCTtQSAKEEl7EICAIBKAAIgEIAAiAQiASOAVig3ag0AUIJL2IBAFiKQ9CEQB%0AImkPAhAQRAIQAJEABEAkAAEQCbxCsUF7EDBcXV2F7sIQt/9uQ3dhHRBpW1xdyZp0eys68G9P%0AIkk2KNy9BSDSpri6kjXp9lZ0qN4akeQaFO7eEjERKTQC4/6qjUS/cm5vRw/VW2GEuzeOBc0h%0AUmDGD/yOLg5vFoq08sAPKKZ09zogUlj6VBjUpZ9bs2VnKMwdbktGlrt/os1N6J64dG0QaSoS%0AM6d+Wya23R0FuUcyQ6Nuf/be7gZlWxPXHJH8IDEVuzwXm/vHc6k4HYQ9kj6PJK85x0h+EJuK%0AWRnEkUNm9088hUij+4Ts/F8eIk1j3pFLfy4p52JyHVTukXKR5oNIYxmpz5gJWGd76b4qBpG0%0AB1kP251GWWyqNE725dFmQaQhuumnURYL1a0hfv/+HboLuwSR3HQUEioGrM3v35gUBERq01ao%0ApU4EHmFSABDpTFOhgVM1frs1juvr32dCd2YAig3agyyhoZDn2dv19fWMXa4b4tT2IFIo9i5S%0AoyIX4vgn92HIpOsalzgdtHuESOqDTMVSKGAFodCjNOm6wShxOij3CJHUB+mlc/70rFD4Glwp%0AyXxxQAfbF8k+/KkUUlDF7qadgJ2BxWxepOaVPeEFcpcKgnYIBNiLSHoMum6qg0fbYC8iBexB%0AexrXWrkzjyg2GNKc8ns24vusIKL03HztiSGD9gkiGVLrW3r5+7wgguRzuiAeOadxgEglkYlk%0Abpnze2g0OI0DRDKk9nf9IvnNRBi0ZyaKVB0iZdlIkRKDXH8nsNKMrnttHNM4mJORRgikISOt%0AlI7sa+OYxkHFjDEehUhrFRiu6yt6MAgsNiqS/WAegaHecyXp0mb3CMWGnEimdo10NH7IXzto%0AX0mKQgtBpJzU+l+vSI3nxHVG/qAgF41BpIUgkmHsFQ0hr2xoHh1JpxQ8WgYiaQ9S0q4yiKcQ%0APAIHWxOpXaxjKgZe2JZI3XSU7S2F/PnzJ3QXhvj161foLqzDpkRyaaQe2ZH/549se8ID/9ev%0ArZq0IZGu2lUGL1GXIjvy//yRbU944J8a+7dRk7YjUjsd+Yi5nAkj/894pHr369dok36N5F/9%0ASqqTOtiMSN7SkcQ4neDEmTHDdMKmwoz6uX/ZGWl2K80Gp+6yUnsbEak5rVtzVjf+L/4oJyaM%0A/DExi/bEBtfM4T3U4L/B5ib+3MK9W9LeNkTyplF3KjYrg5x3Fx75pj3ZgxrxasOsPjh/gdKe%0AL2lvCyK1Lq1bM9QUXca1KDzyVyizSTYnxcAfqeXM6tEGRGqmozUiWNp09FncuNKhGgNS/wQS%0A7UUv0nrpyJF15KdisARZj3Z9jCSuUVef5nrpqdjekL1oVTqdz28vcpGu7Pv3FrTT1mdgU6Zi%0Ai+Dqb4VBrAeoDmjUX65u6SPcO3CBSPqCnNPRUDZqlavb+qzTNegDkbQFsdPRwGbViR9bnzW6%0AA/smWpHGpaNz/sEeWJNIRToXvS/UGCqPxHsAYBOnSCM1MgLtzKOfP3+G7sIuiVKkyqNBjWp9%0A9uaRbpMoNqgJUlcZhkt1ojFXRHTg//yp3SRE0hLkcjqKyKKlKeSnG8H+SYNIOoJU6ahPo9gO%0AiHpGfo8gF41BpFBEJlKZjno0ikyiAV2WNSnYRRhJVCKV6citURQWdXQRTyF4FIaYRCrSkVMj%0AxRZdyDSkkG0QkUhlOuqu8GvRiHE/aZaGR4r477//Zu4ZjUjFtK6bjnznIrccQkc4+pg/snra%0A+yfannD3/vtvdoOxiGSmdR2N/M/oOkc3m1OnwYKR1dPeP8n2hLv333/zG4xDJJOO2hp5tkis%0AsLYuakZWT3v/BNub0L3/JjCrL1GIlKejlkYTLJox6Psr0rotWvo3espwm8k/DzEcTPnxZ/3q%0AIhCpSEf2kkm56NLA75dmVnNh6RkKc4fbkpE1oXtKmtv4MVI7HU2c0bnyyaIpmlKPlv897m1V%0Aupdqm9t01e6qodHk4yL54xrhf7o57fW7ssbfaLnG5NuT7t58lIt0mtadNZp2XFSqI31Q4/tv%0A9MQEI/43GsahW6SzRuMuRnWlnhU8WuuoQWJWpt0jLlr1H+TqqtTokkTDUze5Kd3aSHRTO4jk%0APchVUarrt2jkoc+8P+s9o1x6yO9IoQJE8hykSEdOi6aVDi4N1ImpQXrc78wjRPIX5Co/cXR1%0A+7tt0bzamyufLJpPSY/7fXm0WfSJdGX4XVs0zR8OQiAI6kQqPLr60/JnWJABVVAIfKBVpJ9i%0AuQSPwANaRRKMjkeaoNjgK4i0R6AKRPIWBI+2DCJpDwJRgEjagwAEBJEABEAkAAEQCUAARAKv%0AUGzQHgSiAJG0B4EoQCTtQSAKEEl7EICAIBKAAIgEIAAiAQiASOAVig3ag0AUIJL2IBAFiKQ9%0ACEQBImkPAhAQRAIQAJEABEAkAAEQCbxCsUF7EIgCRNIeBKIAkbQHgShAJO1BAAKCSAACIBKA%0AAIgEIAAigVcoNmgPAlGASNqDQBQgkvYgEAWIpD0IQEAQCUAARAIQAJEABEAk8ArFBu1BIAoQ%0ASXsQiAJE0h4EogCRtAcBCAgiAQiASAACIBKAAIgEXqHYoD0IRAEiaQ8CUYBI2oNAFCCS9iAA%0AAUEkAAEQCUAARAIQAJHAKxQbtAeBKEAk7UEgChBJexCIAkTSHgQgIIgEIAAiAQiASAACIBJ4%0AhWKD9iAQBYikPQhEASJpDwJRgEjagwAEBJEABEAkAAEQCUAARAKvUGzQHgSiAJG0B4EoQCTt%0AQSAKEEl7EICAIBKAAIgEIAAiAQiASOAVig3ag0AUIJL2IBAFiKQ9CEQBImkPAhAQRAIQAJEA%0ABEAkAAEQCbxCsUF7EIgCRNIeBKIAkbQHgShAJO1BAAKCSAACIBKAAIgEIAAigVcoNmgPAlGA%0ASNqDQBQgkvYgEAWIpD0IQEAQCUAARAIQAJEABEAk8ArFBu1BIAoQSXsQiAJE0h4EogCRtAcB%0ACMhKYzw9sXoQADWsM8bT+suKQQD0gEgAAiASeIViwxTOIiWGVYJAjCDSFMhI0AMiTQGRoAdE%0AmgIiwc5AJAABEAlAAK5sABCAa+3AKxQbtAeBKEAk7UEgChBJexCIAkTSHgQgIIgEIAAiAQiA%0ASAACIBJ4hWKD9iAQBYikPQhEASJpDwJRgEjagwAEBJEABEAkAAEQCUAARAKvUGzQHgSiAJG0%0AB4EoQCTtQSAKEEl7EICAIBKAAIgEIAAiAQiASOAVig3ag0AUIJL2IBAFiKQ9CEQBImkPAhAQ%0ARAIQAJEABEAkAAEQCbxCsUF7EIgCRNIeBKIAkbQHgShAJO1BAAKCSAACIBKAAIgEIAAigVco%0ANmgPAlGASNqDQBQgkvYgEAWIpD0IQEAQCUAARAIQAJEABEAk8ArFBu1BIAoQSXsQiAJE0h4E%0AogCRtAcBCAgiAQiASAACIBKAAIgEXqHYoD0IRAEiaQ8CUYBI2oNAFCCS9iAAAUEkAAEQCUAA%0ARAIQAJHAKxQbtAeBKEAk7UEgChBJexCIAkTSHgQgIIgEIAAiAQiASAACIBJ4hWKD9iAQBYik%0APQhEASJpDwJRgEjagwAEBJEABEAkAAEQCUAARAKvUGzQHgSiAJG0B4EoQCTtQSAKEEl7EICA%0AIBKAAIgEIAAiAQiASOAVig3ag0AUIJL2IBAFiKQ9CEQBImkPAhAQRAIQAJEABEAkAAEQCbxC%0AsUF7EIgCRNIeBKIAkbQHgShAJO1BAAKCSAACIBKAAIgEIAAigVcoNmgPAlGASNqDQBQgkvYg%0AEAWIpD0IQEAQCUAARAIQAJEABEAk8ArFBu1BIAoQSXsQiAJE0h4EogCRtAcBCAgiAQjQHOMv%0Aaf714/5zzSAA26Mxxg9JYhRKk8f1ggBsEHuMvyXpu3nxkSZvawWBfbOHYsMheS9fvSeHtYLA%0AvtmDSEnieikcBPbN3kRK1woC+2YPIh2Sr/LVV3K/VhCALWKP8Zdan/v6aEk8CMAWaYzxNLn7%0AOH37uEtu1gsCsEEaY/wrTQrSr77tlwcB2CCtMf52d9LoTvQkUjcI7Jg9FBviDgJRgEjag0AU%0AIJL2IBAFexApsVkrCMAWQSQAAZjaAQiASAACNMb4+01+R99jmtzJ3iKLSFCxh2LDR35sdH9n%0ADpFETUIkqNiDSPfJU/aU5DfHPnL1N6zDHkQypTrz5Zv7kWAd9iUSd8gCTAKRAARAJAABEAlA%0AAC4RAq/so9iASLAyexAp7iAQBYikPQhEASJpDwIQEEQCEACRAARAJAABEAm8QrHBkOaU37MR%0A32cFgQ2DSIbU+pZe/j4vCGwYRDIgEiwDkXJS+zsiAVRMFKk6RMqykSLJX7gHoJAZGWmEQGQk%0A2BkzxjgiAbQZO8atejYiwXwoNuQwtYOFIFJOav2PSDADRDKMvaKBKxvADSJpDwIQEEQCEACR%0AAARAJAABEAm8QrFBexCIAkTSHgSiAJG0B4EoQCTtQQACgkgAAiASgACIBCAAIoFXKDZoDwJR%0AgEjag0AUIJL2IBAFiKQ9CEBAEAlAAEQCEACRAARAJPAKxQbtQSAKEEl7EIgCRNIeBKIAkbQH%0AAQgIIgEIgEgAAiASgACIBF6h2KA9CEQBImkPAlGASNqDQBQgkvYgAAFBJAABEAlAAEQCEACR%0AwCsUG7QHgShAJO1BIAoQSXsQiAJE0h4EICCIBCAAIgEIgEgAAiASeIVig/YgEAWIpD0IRAEi%0AaQ8CUYBI2oMABASRAARAJAABEAlAAEQCr1Bs0B4EogCRtAeBKEAk7UEgChBJexCAgCASgACI%0ABCAAIgEIgEjgFYoN2oNAFCCS9iAQBYikPQhEASJpDwIQEEQCEACRAARAJAABEAm8QrFBexCI%0AAkTSHgSiAJG0B4EoQCTtQQACgkgAAiASgACIBCAAIoFXKDZoDwJRgEjag0AUIJL2IBAFiKQ9%0ACEBAEAlAAEQCEACRAARAJPAKxQbtQSAKEEl7EIgCRNIeBKIAkbQHAVjM8XicuSciAVQcj7NN%0AQiSAkuNxvkmIBFBwRCSIBoXFhlogRIJoUCRSNwNxjASxoECk3inc37+npX//zmoUkcArAUW6%0AeAz0t2BW44gEW+dyEeFvg1lBEAm2yniBGu/nBUMkiBinJiPK2H25Z7ZHiAQR0/RlzHmgC7O3%0Ah4eHmV1BJPCKZLHh2GRo03HHPw8Ps01CJPCKoEijrkSYUkB4eJhvEiKBV5aLdM5AgyLNKMEh%0AEkTDfJEcCcjp0XyDEAm2y9AhkLkSoX4z5zRQUx2OkWBrjCkhLDmP6s4+VO1gG4wqwZVIGrQY%0ARAKf9CgywR8rBU0UaR2DShAJPHI8/utWC8b4457BjfRopSTUAJHAH0cj0nF0Arp4AHTBIx8G%0AlSAS+KMU6YI/C6/DNvgzqASRwAtVDvrX59EsfZx1twUKPT8/z9wTkWBtrElcZz63LPvYzkhM%0A456fZ5uESLAiLXGqe7klJm9Z64KEhT3NeX6ebxIiwSo4iwki+tQIKmR4RiTQhEOhJdcgtLBy%0AkIxIz7VAiARK6DrUVOfv338LjoY62iysK3S84RgJQtOZyrmzz0mkCY1ePAKa7pHLn8baie1V%0AIBIspVNRGJq/jbiNQrSAUDLsT8VrzrwAiAQLaDo04gjo4d9AclnhQoRJBYTX1/kmIRLMojGV%0AG11EcB/lzNdnYIo2vXDwikjgE0uhWddfP4hlH2exYK4/r2QkWI1WEe7s0KxCtvDkrVW2nutP%0Aa9m8viASDHAWp57KzTwXJHwRQmaln8X+NNbO7A0iQT/HM/MfMW/L8/Dwb5lHz7Y+Ezwa9qfm%0Ax48fMzuGSNBPKdHc6xEc+ae/atfP83Nf8hlZ0B6dZ378mG0SIoGL47GRjSbTO4Ub+ziuXnna%0AWzmXj0xALX78mG8SIkGTxsFQkZAm7T98GPT874IX00/8tN/PLhj8QCSQ4Jx+6qnc3ykejagk%0A9E3P5l0u2ipbL/TnBxkJFmLN4FqHQyOPjUYW49plghnyWEj501o2rzOItG86FyhMbWBKQVvC%0AnqUnUF3+NNbO7BUi7ZVmHWFGXW68QrU+izRadAJ12B8BEGl/tEpx0x0aq1A3/zw//5vq0eAE%0AbsyJoVX9qUGkPeG8aShYb1Zk9QTUAZH2QfeEkODDE9Tg358aRNoYnfOnjnOqm3MonD81iLQt%0AbGt6H+Tju1N7AJE2xeCVPZtLRJpApE3Rd3EcDq0NIm0Idy7CIR8g0lYo/Fl6ighmgkhbwHqI%0AQnWV6RiH5B/as18QKXYcD8S67BAKSYNIUeM8QzRk0QqPjoMcRIqWbnluMB1h0KogUpw4z7Rm%0AzkOjwSS08JYGqECk+HCnouLVw+nVuM+wW35jEFggUly4L/qpX9tPj+t/bsIshZIS88856V80%0Aqb9P3dMOaodXCCJFhPuyH/utnEKdS0AT+9Xgv2i7AxNEat9flAy+0gQiRcKY608HctHULNS9%0AmHq0SN0eJNZug2OhcwMfIvkPsmUup6KsHL0PJ12ao/iCQu5bTB23JYwVyeHyWJG6t8Iikv8g%0AW2VEKrIGrm3NpSzkuIH7h5t81SWRHtxUe1T/O/Z87aEdtPNKE4ikmZ6bIRrvG3/97YfEDU7k%0ALjw1xJWRRhYbXLPLYZEanWplpO0VG9Li64kp3ycGAYueO4rs950RO+YxPaMevSN6jDRWpD0c%0AI5V+lF/Gfp8YBCpGpCJHUeFiLpr2PPnmgvlVu6ws2I0onG++apdmiOSNnjvzrHc9EmUDn88w%0A/5GkJeNFcu48TqTBoJ1Xmpg2tUOktem7Rdx62ytR9bq9/2KHDItEahTu5gbtvNLE2iJVR4jQ%0AR/NhJZ3VY1KR/Xbuo0gvMv/KBrN39XX3VzaQkdahuqW170kL53f98zmLszkjHAr+DKsNgUhh%0A6f8wr+kSZY1TMoNhUUiaS2O8rmMj0iq4NfrbvhC1tb63MndRovBPUtwoZKSwOERqp6L2Lv3l%0A7cFshEGrgkghORnU8mhuKqouVei/7Eekw9AHVzaEoxDI/TlfcyTK+XF6WTkjapB1L8Tk+lm9%0AR+OGiilBp+7oH661C0T7oybnStSsd3cuNZ1N+5I+11Du+Xft9DVpv+j1oTXLRaQAQaKikYX+%0AtlJRa9thiZrzOLEk1H32g+NMkPvftXtxRXuP3mTWOV5sba/2LBIiBaH7ILrizeXTrRaOooLc%0AxwM5nkY0ViTH5X5jRepWXhDJf5Bo6Hxknhmxcw+KKkp/Fnr0141ZZ13CXdL4d31209qu20jr%0AIzRan6ZRb+vaUROI5JlWie7BDNT5B0UGWx6Z6oLr+Xj1UB4uNrgyUr3HsA+OcwGI5D1IDLSe%0ALpzlich41NhqykFRJnNI1MHxfLwLGalm6Bjpgg/dk9OI5D2IfprJyHzrPq1EgUQGx/Naz/dC%0A1Auc9FftXI006F7kUdfphncMDiL5opOMco2aTyuZclAU4BzrWJEcOw40Mi4oInkLopuGRuZb%0AmYeqiZByiQyJ9bX5asx+PY2M3nnqjn5BJA9YE5YyGdWzuUt3h6uRKKccyvOvbLAamRh0xo5+%0AQaTVcSWjesmQRs7TrSt0EARApJXpT0aGPpGQKDIQaVXsS4Hybx2LXE8rQaIIQaQVsTQy35rn%0Ai0p/Bp+5gESxgEhrcf585L5kVGCZ005FSBQPiLQOrWT04ExGOdWdeEgUN4i0Bp1kZK9szOWc%0Ad4erlMj5ZCy7rj1i12rDZOSeru1HxvQNIslzvmUv/9afjHI6GmmR6L///msucJ2Hdf/D/vz5%0As2dXSwx31Ovra9eOI+4mDA0iCXO+8zX/2rHIqVElkhaJMuNRy6TRIv382TapvUPvudzra6dJ%0AyWV5g4NIorSTUWNl16LsfIykSKKs9Khp0liRfv7smDRWpOvrtkmI5D+IAiYkoyoL/TBPK1Ej%0A0X9u8lWXRPrpprWZ626I6x7c2ysdTIgkRqFRdZvRQDKyD4qUPivLlZFGFhtcGclxY5+rZNDN%0ASI7tKTZsm0qj/Gv3Rr3zG/dDfzx0cBorHSM5M9KZjkdkJP9BQlJUGC4nI9simYcsrMYqVbvs%0A0m1FbY8c2ysdTIi0nEGLao1eWxY5XqpmvEgDu14SybUvIvkNEopSo/xl+xEmDYvqpUpT0CWE%0ARJp5PxIieQsShlyjS8moVVvw2DtJJK5sMG+6i4Z37o2uCkRawLHQKHM8H7WyqFWh89g58Aoi%0AzcZORs01VTLaRiqCMSDSVI7Vh0hcSEakol2BSBMpnmF4+q960HBzdZGM7M9ZwaJdgEjTKJ+q%0A657SZZVF5Vsk2g+INI3z46ndyahhke/OQTgQaRqlSK6n3mcq74eQor41yBQb19YAAAo0SURB%0AVLpHaGwh2lG7PrcyKujUHf2DSFM4zemKmV1r+SkZbU2i379/N967ROrZ9devX80FjrOpPT7c%0A3t46g17cMTiINJ780OghN+lv+9SrbVGAjq3A799uk5LOiw6/frVN6r8oouuRy6Tk4o7hQaSx%0A5Bo5PobFJCPzaiOpyPD7d8eksSL9+tUxaaxIt7dtkxDJf5BVOVYaZc1PYTlZZL5vRaLfbsy6%0A+m4G960Qv9xkmVskq4XbHnpidUNrAJFGYM4aVdXuc12uuoBhIxLZODKSQyRnscGVkVwXyjl8%0A6GYkVyxEipSGRtnrs8lCr6+FRVtJRW26Hl3KSDXjjpGcLXQ8IiP5D7ISxcnXejr3ap7V/Vok%0Ao41KZOh4ZNXOLtxTNKZqZzdn0fbIGau/XhgQRBqkPjSqqD89YqupaIDZH543XqTeoIjkLYg8%0Ax45GtUi7k8jQOpmzUKSR+ztiaRxPiNRH89Co4PXC5+ttnLZIC65saDQ3IuiMHf2CSG4cGpn6%0Awo8iIYXrGOgEkVwUGjUuqHs1E7ofxiQ8gjaI1KXS6LzEVOnK46L9FRlgBIjU4ujUCH1gGERq%0AUN752rqYLsMiuAAiWXQrDM8ko4ruHUH1i0t7dnYYu2dEIFJNp8JQnngN2adw/Pnzp7kgab/o%0A1eHq6sq5JyJFEWQhnUMjc0ndXjXKPWqZ5LiRwX1W5+rKbVJycc+YQSRDW6PqKqCQfQrJnz8d%0Ak8aKdHXVMQmRYgoyn3ah7nm/yeiPm3yV6/pr+0LsKzc9O+i8hHsBiFQ+6bHSqLjjdcfJyODK%0ASI47glw6ODISIsUUZB6tendx3/jOLcoZOka6oEPXI0SKKcgcmoU6kpFFf9Uu695Q0aTjkWsH%0AlfdCLGDPIjUOjZ5JRsOMF8m5MyLFEmQix5ZGGcloGPcdQWP/abs7aBwUC9ipSI0KQ/l4Rywa%0AxH1HECKV7FIkW6NnkhEIsEORCo1MhaGwiGQEi9mdSJVGWfEhLCQjEGFfIhUVhr9VMspIRiDE%0AnkQ6HxpVH2VEMgIhdiBS80NfHx6qT6ckGYEc2xep/tDXosJQfTolyQgk2bxI9WdV5hqRjGAl%0A9iLSSaPyuY5oBCuwF5EeKouY08EabF6kZ+MRyQjWZesinRQqPSIZwYpsXKRj9fERJCMl/Avd%0AgZXYtkjH7G/5yWAkIyUgkvYgXfLrgZ5fX8+fOw7hQSTtQTrkGpmLu19fEUkNiKQ9SJvco9O3%0AH8Yj5nWwLlsV6Vh6dDo4wiNYn42KVEzrMqMQdQZYn22KVKcj34Fhr2xSpMIjZnQaodigPUjN%0A8VhM65jRaQSRtAepYFqnGkTSHqSEaZ1uEEl7kIJqWucvIkC2NZHywyPSEQRgUyKV0zo0Au9s%0ASaRjxrQOArEdkZjWRQHFBuVBmNbFASLpDnIsPuIIj7SDSKqDHElHkYBIioMc8QgCswWRymnd%0AukEAhtiASKQjCE/8IuUeUWWAwMQuknn4IxrFA8UGlUGY1sUGImkMUkzr1modVgCR9AVhWhch%0AiKQuCOkI9BCvSMYj0hHoIFqRjvkTvfEIlBCpSKfDI9IRKCJOkZjWRQvFBkVBjnxQS7Qgkp4g%0ATOsiBpG0BDkdHpGO4gWRlATJp3WkI9BGbCIxrQOVRCYS0zrQSVQi5YdHpCPQSEwikY42AMWG%0A4EFIR1sAkQIHyad1As1AYBApbBCmdRsBkYIGYVoHuolDJKZ1oJwYRDoeSUegnAhEIh2BfvSL%0AhEebgmJDoCBHNNoUiBQkyBGPNgYihQhyfKbKsDEQKUAQ0hHEgmKRmNZBPOgV6fgs3Q2A1VAr%0AEukIYkKhSMfjMf84S9gkFBt8BTka1uoKBAaRPAU5ItKmQSRPQRBp2yCSpyCIBDGiTqQMjyBC%0A9ImU4RHEh0KRAOIDkcArFBu0B4EoQCTtQSAKEEl7EIgCRNIeBCAgiAQgACIBCIBIAAIgEniF%0AYoP2IBAFiKQ9CEQBImkPAlGASNqDAAQEkQAEQCQAARAJQABEAq/svtiQFl9zyu/ZiO8Tg8Dm%0A2btIpRelHWn55dL3iUFg++xcpDRDJJBg5yK13EAkgAYTRaoOkcoll0VKDKJdBtDHjIw0QiAy%0AEuyMiVW78hUiATS4NMbrOjYigQQUG+wviAQzQaTqy7Riw7QgsHkQqfg68ooGrmwAN7sXaVEQ%0AgE3iWaSJSPdJuL19dW9fP+389hApdHPKu7evnxaRPLa3r+7t66fdlkgA0YFIAAIgEoAAiAQg%0AACIBCIBIAAJoFCm9vMmU1hpXK2lrzjQp2ZZs/1b45Snu3pL2FIok/Lupv2hszrQmOlQF21rl%0Ap9X8j7GkPX0ipbL/cupFkv159YukZOBLt6dPJPk/gZrHQn3TiVhrksj/S6gZ+NLtIVLg5oRF%0AEj4GycSPCMXTLyL1Ii6S9AGpZGuZmqHgak64e9KtSddCsvlHrIgUtL2dHc0LtybevdxLRPLW%0AnuiffOHJmGlUtiX52o9oY0pGyw5EUv9vp3hqJ9vcKo0p+e1tX6TdFYSVjKyBFkUbU/Ljbl4k%0A7SfTM/krG/Q2J38umysbALYEIgEIgEgAAiASgACIBCAAIgEIgEgAAiASgACIBCAAIoUgSd6q%0AF0MbjWzt65AkN4v71MPLGjf3bRBECkGSpF/li6GNRraWNj9gRBY+kn4c/JpCcBr4h/LF0Eaj%0AW1veozCNbwh+TSFIkqfkpXhRDdXy1V1yl33dJHff5buDyVzf90ly/222+kwPZSNf+cKv8mPc%0AqmV3Sfpor+xv09qi3suKUy4r235Kk5sXT7+cOEGkEJwG501SDvOGSHencft2c/pyX71L83Ft%0AJm83ZqtDvirn2yw8rbZEKpbdWSs7bd6Xy+0tzMvHZpxyWdH2o4mBSQMgUghOg/PLTO7aIt1n%0Ab/nwfSveHb6zQz7An/Ivj/lALsa74TFvwKw+z74eTw18FCP/vNLdpr3FadlLkjbjVMtM46cE%0AdWqXssMAiBSCfHS+FAO2KZKZqX1b777yBHFTbHFXLiu4qVefRbrJ922vbLb5WbfZ2MKsbcep%0Ae5cm9+/efjlxgkghMKPzcBqsnWMk64u9vProX+vQv7Wbtay70tmm61UzTv3q/TTRu6kVBgeI%0AFAIzOvN0EIlIWfZ5k6Qfa/06tgAihaAYnS/JUz1Uv1yDvjm1O+9oGD21c7R56O5+ntqd4zQs%0AfaEQPgS/nBCUY/Jg/vqnyVv2fXCJdMiXP+XH/49Z9pYPf2swu4sNj9lnu9jQ12Zz92KvZhzr%0AGOnj1C7FhgEQKQTl0P9K69ryk0ukqvxdlKrzOoElkl2/rpZ9VfXr1kpbpHy5Y/f8aztOsUda%0Alb+fvP1+IgSRQlANfVOSzh7T0xh1Hs/cJXf1ydPDR9YQqXHOteLzUC5rrrSndodieXv3YoLZ%0AjJN/NTXwvIspHg2BSLuC45y14Be7KxBpLfjF7gpEWgt+sbsCkdaCXyyAAIgEIAAiAQiASAAC%0AIBKAAIgEIAAiAQiASAAC/A9RB5poL5kd6wAAAABJRU5ErkJggg==">
            <a:extLst>
              <a:ext uri="{FF2B5EF4-FFF2-40B4-BE49-F238E27FC236}">
                <a16:creationId xmlns:a16="http://schemas.microsoft.com/office/drawing/2014/main" id="{2A940499-218E-4468-A73C-3A1EFC9300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1298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037D17-EF4F-4A9F-A456-CB197E122CF2}"/>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NbClust</a:t>
            </a:r>
          </a:p>
        </p:txBody>
      </p:sp>
      <p:sp>
        <p:nvSpPr>
          <p:cNvPr id="9" name="Content Placeholder 8">
            <a:extLst>
              <a:ext uri="{FF2B5EF4-FFF2-40B4-BE49-F238E27FC236}">
                <a16:creationId xmlns:a16="http://schemas.microsoft.com/office/drawing/2014/main" id="{B11B46B9-5F9F-4C52-83FB-94FFFD9BB4B2}"/>
              </a:ext>
            </a:extLst>
          </p:cNvPr>
          <p:cNvSpPr>
            <a:spLocks noGrp="1"/>
          </p:cNvSpPr>
          <p:nvPr>
            <p:ph idx="1"/>
          </p:nvPr>
        </p:nvSpPr>
        <p:spPr>
          <a:xfrm>
            <a:off x="643468" y="2638044"/>
            <a:ext cx="3363974" cy="3415622"/>
          </a:xfrm>
        </p:spPr>
        <p:txBody>
          <a:bodyPr>
            <a:normAutofit lnSpcReduction="10000"/>
          </a:bodyPr>
          <a:lstStyle/>
          <a:p>
            <a:r>
              <a:rPr lang="en-US" sz="2000" dirty="0">
                <a:solidFill>
                  <a:schemeClr val="bg1"/>
                </a:solidFill>
              </a:rPr>
              <a:t>Results indicated that 4 is the best number of clusters, according to majority rule</a:t>
            </a:r>
          </a:p>
          <a:p>
            <a:r>
              <a:rPr lang="en-US" sz="2000" dirty="0">
                <a:solidFill>
                  <a:schemeClr val="bg1"/>
                </a:solidFill>
              </a:rPr>
              <a:t>WSS, gap statistic and silhouette methods was executed to find the optimal number of clusters. Since the dataset is large, the code executed half way, without showing the results for WSS, gap statistic and silhouette method.</a:t>
            </a:r>
          </a:p>
          <a:p>
            <a:endParaRPr lang="en-US" sz="2000" dirty="0">
              <a:solidFill>
                <a:schemeClr val="bg1"/>
              </a:solidFill>
            </a:endParaRPr>
          </a:p>
        </p:txBody>
      </p:sp>
      <p:pic>
        <p:nvPicPr>
          <p:cNvPr id="7" name="Content Placeholder 3">
            <a:extLst>
              <a:ext uri="{FF2B5EF4-FFF2-40B4-BE49-F238E27FC236}">
                <a16:creationId xmlns:a16="http://schemas.microsoft.com/office/drawing/2014/main" id="{CAF8EB01-5C2B-479A-AAB1-77843934E241}"/>
              </a:ext>
            </a:extLst>
          </p:cNvPr>
          <p:cNvPicPr>
            <a:picLocks noChangeAspect="1"/>
          </p:cNvPicPr>
          <p:nvPr/>
        </p:nvPicPr>
        <p:blipFill>
          <a:blip r:embed="rId2"/>
          <a:stretch>
            <a:fillRect/>
          </a:stretch>
        </p:blipFill>
        <p:spPr>
          <a:xfrm>
            <a:off x="5297763" y="2115556"/>
            <a:ext cx="6250769" cy="2466020"/>
          </a:xfrm>
          <a:prstGeom prst="rect">
            <a:avLst/>
          </a:prstGeom>
        </p:spPr>
      </p:pic>
    </p:spTree>
    <p:extLst>
      <p:ext uri="{BB962C8B-B14F-4D97-AF65-F5344CB8AC3E}">
        <p14:creationId xmlns:p14="http://schemas.microsoft.com/office/powerpoint/2010/main" val="272478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5088-18CC-4B5A-947E-8D78A960BB1A}"/>
              </a:ext>
            </a:extLst>
          </p:cNvPr>
          <p:cNvSpPr>
            <a:spLocks noGrp="1"/>
          </p:cNvSpPr>
          <p:nvPr>
            <p:ph type="title"/>
          </p:nvPr>
        </p:nvSpPr>
        <p:spPr>
          <a:xfrm>
            <a:off x="804672" y="723578"/>
            <a:ext cx="3387106" cy="1645501"/>
          </a:xfrm>
        </p:spPr>
        <p:txBody>
          <a:bodyPr>
            <a:normAutofit/>
          </a:bodyPr>
          <a:lstStyle/>
          <a:p>
            <a:r>
              <a:rPr lang="en-US" dirty="0"/>
              <a:t>Association results</a:t>
            </a:r>
          </a:p>
        </p:txBody>
      </p:sp>
      <p:sp>
        <p:nvSpPr>
          <p:cNvPr id="12" name="Content Placeholder 11">
            <a:extLst>
              <a:ext uri="{FF2B5EF4-FFF2-40B4-BE49-F238E27FC236}">
                <a16:creationId xmlns:a16="http://schemas.microsoft.com/office/drawing/2014/main" id="{7A25F4AA-64E9-438F-853E-15551996BCB3}"/>
              </a:ext>
            </a:extLst>
          </p:cNvPr>
          <p:cNvSpPr>
            <a:spLocks noGrp="1"/>
          </p:cNvSpPr>
          <p:nvPr>
            <p:ph idx="1"/>
          </p:nvPr>
        </p:nvSpPr>
        <p:spPr>
          <a:xfrm>
            <a:off x="804672" y="2548467"/>
            <a:ext cx="3387105" cy="3628495"/>
          </a:xfrm>
        </p:spPr>
        <p:txBody>
          <a:bodyPr>
            <a:normAutofit/>
          </a:bodyPr>
          <a:lstStyle/>
          <a:p>
            <a:r>
              <a:rPr lang="en-US" sz="1800" dirty="0"/>
              <a:t>Association done on the entire dataset</a:t>
            </a:r>
          </a:p>
          <a:p>
            <a:r>
              <a:rPr lang="en-US" sz="1800" dirty="0"/>
              <a:t>A set of 1452004 rules were constructed</a:t>
            </a:r>
          </a:p>
          <a:p>
            <a:r>
              <a:rPr lang="en-US" sz="1800" dirty="0"/>
              <a:t>It essentially displays the relationship between vectorized pixel intensities</a:t>
            </a:r>
          </a:p>
          <a:p>
            <a:endParaRPr lang="en-US" sz="1800" dirty="0"/>
          </a:p>
        </p:txBody>
      </p:sp>
      <p:sp>
        <p:nvSpPr>
          <p:cNvPr id="28" name="Rectangle 27">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8AE4536-700E-4EC8-9EBE-835B1881D297}"/>
              </a:ext>
            </a:extLst>
          </p:cNvPr>
          <p:cNvPicPr>
            <a:picLocks noChangeAspect="1"/>
          </p:cNvPicPr>
          <p:nvPr/>
        </p:nvPicPr>
        <p:blipFill>
          <a:blip r:embed="rId2"/>
          <a:stretch>
            <a:fillRect/>
          </a:stretch>
        </p:blipFill>
        <p:spPr>
          <a:xfrm>
            <a:off x="5216621" y="474133"/>
            <a:ext cx="3361582" cy="3361582"/>
          </a:xfrm>
          <a:prstGeom prst="rect">
            <a:avLst/>
          </a:prstGeom>
        </p:spPr>
      </p:pic>
      <p:sp>
        <p:nvSpPr>
          <p:cNvPr id="32" name="Rectangle 31">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5E0FC80-B3B3-48B2-91A1-EC3E282F5E05}"/>
              </a:ext>
            </a:extLst>
          </p:cNvPr>
          <p:cNvPicPr>
            <a:picLocks noChangeAspect="1"/>
          </p:cNvPicPr>
          <p:nvPr/>
        </p:nvPicPr>
        <p:blipFill>
          <a:blip r:embed="rId3"/>
          <a:stretch>
            <a:fillRect/>
          </a:stretch>
        </p:blipFill>
        <p:spPr>
          <a:xfrm>
            <a:off x="9279639" y="579304"/>
            <a:ext cx="2438503" cy="2507458"/>
          </a:xfrm>
          <a:prstGeom prst="rect">
            <a:avLst/>
          </a:prstGeom>
        </p:spPr>
      </p:pic>
      <p:sp>
        <p:nvSpPr>
          <p:cNvPr id="34" name="Rectangle 33">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3">
            <a:extLst>
              <a:ext uri="{FF2B5EF4-FFF2-40B4-BE49-F238E27FC236}">
                <a16:creationId xmlns:a16="http://schemas.microsoft.com/office/drawing/2014/main" id="{96DEAB8F-B394-4CDC-92CE-F349E102E76C}"/>
              </a:ext>
            </a:extLst>
          </p:cNvPr>
          <p:cNvPicPr>
            <a:picLocks noChangeAspect="1"/>
          </p:cNvPicPr>
          <p:nvPr/>
        </p:nvPicPr>
        <p:blipFill>
          <a:blip r:embed="rId4"/>
          <a:stretch>
            <a:fillRect/>
          </a:stretch>
        </p:blipFill>
        <p:spPr>
          <a:xfrm>
            <a:off x="5395488" y="4318312"/>
            <a:ext cx="3003849" cy="2065554"/>
          </a:xfrm>
          <a:prstGeom prst="rect">
            <a:avLst/>
          </a:prstGeom>
        </p:spPr>
      </p:pic>
      <p:sp>
        <p:nvSpPr>
          <p:cNvPr id="36" name="Rectangle 35">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3F34B3DF-DC40-4675-A2D1-5CD60E13999B}"/>
              </a:ext>
            </a:extLst>
          </p:cNvPr>
          <p:cNvPicPr>
            <a:picLocks noChangeAspect="1"/>
          </p:cNvPicPr>
          <p:nvPr/>
        </p:nvPicPr>
        <p:blipFill>
          <a:blip r:embed="rId5"/>
          <a:stretch>
            <a:fillRect/>
          </a:stretch>
        </p:blipFill>
        <p:spPr>
          <a:xfrm>
            <a:off x="9279639" y="3807829"/>
            <a:ext cx="2438503" cy="2438503"/>
          </a:xfrm>
          <a:prstGeom prst="rect">
            <a:avLst/>
          </a:prstGeom>
        </p:spPr>
      </p:pic>
      <p:sp>
        <p:nvSpPr>
          <p:cNvPr id="3" name="AutoShape 2" descr="data:image/png;base64,iVBORw0KGgoAAAANSUhEUgAAA0gAAANICAMAAADKOT/pAAAA3lBMVEUAAABNTU1oaGh8fHyM%0AjIyampqnp6eysrK9vb2+vr7Hx8fQ0NDZ2dnh4eHp6enuAADuCQnuEhLuJSXuKyvuNzfuRETu%0AUFDuWVnuZmbuaWnubGzub2/ucnLudXXueHjuhITui4vul5fun5/uoqLup6fuq6vurKzurq7u%0AsbHus7PutbXut7fuuLjuurruvLzuvb3uv7/uwcHuw8PuxsbuyMjuy8vuzc3uz8/u0NDu0tLu%0A1NTu19fu2dnu29vu3Nzu3t7u4ODu4+Pu5eXu5+fu6Oju6uru7Ozu7u7w8PD////UD+KiAAAA%0ACXBIWXMAABJ0AAASdAHeZh94AAAgAElEQVR4nOyde1fbSNLGbe5KAjtJPNlwlkCYnSwnMcdh%0AcpiXBEiIw8yJ+/t/oVd9r6qullqyZMke1R9Y1qUlgX48pVL3o5EYYoghlo5R1wcwxBCbEANI%0AQwzRQAwgDTFEAzGANMQQDcQA0hBDNBADSEMM0UAMIA0xRAMxgDTEEA3EANIQQzQQA0hDDNFA%0ADCANMUQDMYA0xBANxADSEEM0EANIQwzRQAwgDTFEAzGANMQQDcQA0hBDNBADSEMM0UAMIA0x%0ARAMxgDTEEA3EANIQQzQQA0hDDNFADCANMUQDMYA0xBANxADSEEM0EANIQwzRQAwgDTFEAzGA%0ANMQQDcQA0hBDNBADSEMM0UAMIA0xRAMxgDTEEA3EANIQQzQQA0hDDNFADCANMUQDMYA0xBAN%0AxADSEEM0EANIQwzRQAwgDTFEA7FhII1MjHeeVtgEfHCLmjmu5AZ3l9lDSWv749Eorf0d195i%0Abzwa7y2YL/WOaDNjw8515GMvfRPwwS1q5rgSG3w2rrdPvmnS2r78xSSB9NS1dzTW/5qOgi+1%0AjmhTY8POFYA0epa8CfjgFjVzXIkN1t0nvx2ZuzUaHSa1JjkauW1UbAVfah3RpsaGnav94z1N%0ATmFWClKja6ZsR+YmNn60M3IgPcv151AcjtU/JvSl3hFtamzYubo/3qGZeiKvia29I7PwaEul%0AfGQu3FLfBBzh1oRZlP9D3rY3X093ZZrkbsXQV7+no93xaOuA7ER+PN3OVzfy4A/H/MOnB7LY%0Az9ce7Tyhp3qQH9AuOVZwIKA18uuJHa77vm1X3RuN5G6fqFwZfQFr663tJgW/Ue5ENiM2FSQz%0AtQ3zPHm15pdIOBdsaW4C9H9cDJJdpK8h28aOYL66PT3Tc7dHFKQ9veAQbpvv1F/68EDstGwR%0AnqoWjjH8f4AOhIAEvkYO162449rb0Qd5pNZFX0CzemsepNIT2YzYVJByRRoLcZD/yRbqH6m/%0Arp6Ec8GW9i89Rq0JuGgk/4/v2C/6kiJf7Z78NhQkEzL9hIfj14UHsqvaWuRX/wE6VRNboGl0%0AIFGQYodrQqouoUJ/0pkCbc2DVHoimxEbCpK5R8r/U4J/1yN9xYZz/Rd9US/0HxxfLwfq/kBe%0ABFv6ZvwgX3Ffc0W+uj3lOdD4qT4aApKcvau/soeDDmSk11igm3zZyDPd9lO3HXMgzK8ndrjc%0AbzIJJL01C1L5iWxGbB5ILg7RbP3zKVlZkD97/q/aXBNArHTs6K0XW/tHigH9P3VPAUu+uj2Z%0AbVwx2X+opvBljg4HHYjkcJc+GLMa8tTtUrAHEp5x9HCZVdNAesptwvxG2RPZjNhckMzf6+jJ%0A3vbIXaP2/y6eKwS4jEEmQq8X9EU3dWQvMPjVfXfbBCDhJtnD8Qeyr6d2mX8DamILHj89EGab%0A2OFyzSeBtOA2YX6j7IlsRmwoSNvm4fsT++ADXVXcXPpnDy7DyBd0gRFZSQQpcjhg5p69FsGD%0AUNI2PeISkIrWQs0ngcRuwv1GuRPZjNg8kODX/B5ltLV7cIivF3au/hgzyVbki/ufPg6+VgOJ%0APRx8IGLxRNfZQLVrhIXA/WQPBJ9DyVro0Hf0bc2hrdr5L8EvhgWp/EQ2IzYbpC2T4WGQ2Lkj%0Am9E/jbS2De+RdvBdxk7k1sQ296QIJPZwdsLblqe7lGW1z6fwfi52IPiEStZC5570HMlNSD6f%0AFfxGuRPZjNiwE+IvHKJI7FynDrIU9kT/y0StVazauW3y70/Cqh04kPBwFuRAttwt1xidm7yq%0AZdXuwLXCHcgCbSMia8V+k09hZ4anXM8Gt/VY8fVsHP+NsieyGbHZIG2rP62tPtuF7FyfUul4%0AFrTmFh0I8BBV90QiX+G1ZUME+zKf+HDkxx45kPz63T5St+pYCEzAZ17kQGxr5NcTO1zuN1na%0A186tucuebOmJbEZsNkjP7KWm/ox2ITsX/LMe2asPt/aM7dlgevThr25Ds6udIpDw4circZse%0AiL1HJz0b9Gy+Z4M+kN0Rva8qPFzuN1na+9uvaY644DfKnchmxGaDJA7zK2m8e3hkH/TH59qF%0AqkPdzlOuNdlpbOQGOj3dHeO+dmPUec3MPsp3tc31tQOf6HDkTcUuPRB9W7GNugPIjZ9sucFB%0Abpf4uHZGsPOuP67I4XKrlo1H8mvKE9l+UvQb5U5kM2LDQPoHBXf1D9FZDH+MdY0BpF7F8MdY%0A1xhA6lUMf4x1jQGkXsXwx1jXGEDqVQx/jCGGaCAGkIYYooEYQBpiiAZiAGmIIRqIAaQhhmgg%0ABpCGGKKBGEAaYogGYgBpiCEaiAGkIYZoIAaQhhiigRhAGmKIBmIAaYghGogBpCGGaCAGkIYY%0AooEYQBpiiAZiAGmIIRqIAaQhhmggBpCGGKKBGEAaYogGYgBpiCEaiAGkIYZoIAaQhhiigRhA%0AGmKIBmIAaYghGogBpCGGaCAGkIYYooEYQBpiiAZiAGmIIRqIAaQhhmggBpCGGKKBGEAaYogG%0AYgBpiL7GKx1dH0Za1Acp9p4rPR+9/PoArPpsxE26bW2rB3SZnUFeq63bcK8aH2KD4hWIro+l%0ANFoCaVsiMdrScw7BqovxiJn025pVD2nrdsbRWLU8PkJtLEZHhUc6xDrGKxKr3Xvhxc9cZBXX%0AT2hxJHVifCgOx6Nnckb+6fey46d3woO1c9AmaMbuaC//uTfaxW3sbRcdUfWTGKIPQUlapTT1%0AA6S9kcy1noz2hczJtj0VTzzqTxjqzRy0CZ6BP1wbi9GTgiOqdyJD9CI6oqllkPLrdi+/RTGT%0A20pynil5ONgajQ/M/FwoZKp1ONqR3/d8FnjkCTmisNhtySZkhkkHR2PSxvZWY+dYMbJWW283%0Asq4PIDVCll68eNHqHlsHaV/mj9tqMr+Q5fU8Hi9UjuXnI904BLdT26Mjd+XbSZiV2jskegfm%0AZ+yb1G6fNHeg08gmzrFiZK223m5kXR9AanActUtS6yDpm58n+so+yC/offnl6Wh7IRbbMqOj%0AIIFPuaoDwk4yIAkKEphxIKsNWvtAc7n67eG1l7hvHKLb4JI5jqP1Bkne/DyVOZupzh2o/G1n%0AJAvSCzufB+nQbQYncfPhFJmhFFEJEmpjMYqXGwaQ+hwJ2EQ4Wm+Q3IeazFMrdTtEVIUHaUvm%0AgHoaTDLNizhIB1J5FrujA9pGge4MqV0sslXvsA41/wiQ8rsVU3lAII05kHaVmqlpMFkxtdsy%0A0reF2uA2qH2OFSNrtfV2I2u19YaoUSGm0ynlaJNA8oqEVtFVuyOV9QmGGAxPFZD8B7kF6gyk%0AIVQ0Sg0NSJHnaL1BksWxp7Lgra7cnfweaVt9PvWryBsZfSu152dFQcLNh1N4hu3JMCZtDPdI%0Aq4wmqSl9KIQpevXqZDNA0lU7U517kqOyL+9Xnsj54sDe/qOeDZgKol20+egy24VhJPvZ7bka%0AnV3vGa7a4U0rnGD1yFptvd3IktZaJTU0pgSjkxPP0XqDpHrRqQetI7EYq+dIMo/TnetkFzh1%0AaW+5x0p6K9gCNxnMoZVzN7GNWgbFvOE5UvXIwlldUkODoQhytN4g5Vnclu3BsGt6NsjL+iBn%0AZ9fdLuk+2mArwUzXAkmglj1fnfVsWOfoEzVhMBRtEkhtBtN82g6PRgUDKQaQItEnapgAHIkp%0Aw9EAUoXmn+wmbUh7f6+wZ0PWauttRr+wCcOB5DFCHA0gFTRPd7CTtF3JeKT6B5QQWauttxm9%0AooYLezwRjgaQCpqvt4PdwhGyQ2rHR8+wiYXHaINAWsv4J5xjjeib/vAxjXO0ISDFtMN0HfLO%0ACpzJguwuN9o9DLcNtrbB+D74Noo9G4bUjo314MhBJAKO/gkgAc8GZN/gjBq09QIlyYCEN1HB%0A+T74NoZ7pBqxBiBNEUcbClK0RdyzgXRy2LF9XXflD1pK0AvJJjI43wfYxuDZUD36D5Ln6BPH%0A0c82990PkIBnA7Rv8CYLY9WJO9IPCG8ig/V9gG0Mng2Vo/e3SLJfg5UjjqO1BmlU2bMB2jdQ%0AowbtvICbF2QTPZ/3fQBtDJ4NVUNylHV9EAUxdSB9UhxtGkhVPRvQKAdgsiCk8hwIbhhFODAi%0A4vvg2ujQs+HfMtrcQVvRb5CmJpQc8RytOUhVPRsgFdBkQWZoeExgAUjgG9tGh54N//73eqLU%0A78xOQfS7DZ6jNQepqmcDmMRGDQc7Y3AXJNxaxSDF2uhsPNK/XbS5l+ajzxxNQ442DyT3oSbL%0APRvAZGDUsGvyMtJ8EUjRNgp0p917pH//ey1ZUiBlXR8FFzar4zg62VSQyj0b/CQxWRB6oCuT%0A2o3jIEXaCNZe5hwrRoZYanVXDcar3oI05UDiONookMo9G/wkc8+i26EgEccHuOdIG6JDkFSs%0AnSz1NbNzGE3tHEaQft8EkKp6NvhJCIF+BnQ02qLNy5/E8QEuirbRvWfDerHUU5ACjATsZHey%0ASSBV9Wyg3RRAr4TFDn+PxPRswIrDtNELz4b1QcnU7LKujwNHiJGAvVWdMIlNAKmyZwO2b7BA%0AjPFcvBBs4vgJQUJt9MSzYV1kyQhS1vVxoAg5+t1w9PvviiMD0u1GgFTZs2HBmyzkc7eIHrmF%0AYJMikGAb/fFsWAuWepjZBRjZgp3k6Hfx5o0Dab4ZILUZTPNpO+yXZ0P/WeodSLTI4AvfOUdm%0Ajs3sfg4gVW++/54Nx9zMnqP0qm+pHcIIPUBSXe3MPJvZDSCVN093sAaeDSxJ/WbJClLW8XGY%0AgHLk+jOEHP1uMzsN0psBpILm6+2gW8+GCEk9ZqlfmZ3H6HcYnqPfIUcSJNE6Rz0Yj9S/6Awk%0A0dOKeK86rAY9GXSIgCPhMrtVxOpAimmHecjDeDbAexb+7sXOyjfZJiJjPRsWuGW9WseeDUUk%0A9VGWHEdZt8chg6NIzncc/Y45UoIkI2v3uHoCEuvZYDkaKwuGApD0JqhruPVsOBq7B1Zgta49%0AGwpJ6h9L/QEpQpF7EOvlyFYY3mwcSNEWi3s2iKdy8jCwa3DbqoHlC2kRBKxRnGfDrnkZ8y5e%0ArWvPhhKS+pXi9Sazi1HkOPoEOLKZXbu3Ri76AVLUs0FaAEmEDoKhSG5bYUawH4FOP96zAXzA%0A1br2bCgFqU+y1B+OfmcpAhwJv4Bkdm1H+1W7ZTwbhB0CeEB72bnmhYfFq4z3bLBDLMZkta49%0AGxJI6g1LHqSsw6OIUgQ5En4RyezWPLVb0rPBDQnfGT3ddUDSYRThwAjv2bBvUrt9slpnng3n%0A5+fqM4mkfqR4fQApThHiCATN7LJ2D3BFvb/reTYIK0iGOwMeBWlLidgzdoSsOJDVBqV9aLXO%0APBvOK5LUvSx1f4tURFExRyvL7Hrt2SDk9b5rvj6RlWx+GMX+aGchDrd5kPZdqQ6t1tl4pMog%0Aia5Z6pijQohEjKMgs2s7VtOzgRkhi1QlCtIe6ly64Af26fEROyxIB1J5FtqoAa3W1QjZ8zok%0AdZriAZCyVe8bUTRlV+E5CkHKWjtIFSsGqYpng4zxKGguTO0kKON9wYK0ZaRvi67W2VBzB1I1%0AkjqTpVedgYQpmhZyxAsSzOyy1o5TRWeKhFZhPRtE+PgoApLQ627RVYMPsFqnINUiqSOWOsrs%0AKEU8RjGOVp7Z9dmzQYCqt/Vb2KHN+4UHnPmJkTRlHYRW69CzoT5IoguWOgDp94CiYo7CxG4D%0AQVrKs2HH9lZQGeFijw7Hs+lizumzLfyM1d1kyX52anO0WoeeDR6kOiStGiVUs8tWsEOOoghG%0AZRy9mINuDVkrR+uidZCW8mzQdzhCveJIBr34TQVOL9zxc8DEtmsOrtalZ8P5kiStliUkSFnb%0Ae2MpimEU54gTpKz5o4XR/j3SMp4N/kZmUeTZcLSb8/EUb+EmfHNgtU49GwBINUlaIUsrzOzI%0A4yLGIwhHnKPVZ3ZrP7AvnJW0YXeeDf/973+VJP1Xx7H6Waul1aC0KpDo46JSjMo5enE7gFS7%0A+d57NvzXkPRfRFIYKW2tQJZerSS1Cx+6pnOUKkhZkwccxrqDRHfQe88GC1IpSWlotc0SFqSs%0AjV0wXRfKMSrkaACpatSVjy49G6gkpZMUYatVlFrO7H5nKGL8vJko52ilmV0PxiP1L9o/x3Nc%0Ab6hPko72ZKnVDqssRUlyVMyRE6QVjelTsTqQCoeaQ88G77egBi2Fc+G2zNZ47cXuaLSrn0Z5%0A+4aOPRtw4Y6t3C3DEqtb9YJwlC3RFIkIRWlylMIRrdllSx9yYfQEJODZ4P0WxJ5+2LTAc9G2%0A4dakDf3wSJIE7Bu69mzAIKXVwKuwVLpu6sG2BFKMokQ5KirYCSdItxsKUrTFEenO4PwWDke7%0ACyktu2gu3ZZ9G4VbW3Vn2FNPYYF9Q+eeDec1SAqjiizVQquVzC4KUSpGJRx1ktn1BCRo1OD9%0AFnZAh1M/l24b2jzAtXUHO/UF9l/t2rOhjiQlxTIshWw1z1EBRZU5KhSklT6NFauo2lX0bAB+%0AC74NZq5fFNg8hGvrIe4jP925Z0MzksQGrTwsgZIEibC1TBRSlIpRGUeRzG7NU7vqng3Ab0GH%0A7qd9CFaiwyjCEUakDT2yFtg3dOjZYP+gGKRGSSp/uFSBo1dkXu2DKqYoscggyjlymd2GgVTV%0AswF+qjiwvXkqgIS+PbGdXb19Q4eeDTbO2ySp+oPaNEGqi1K8uGAjFaNUjlad2fXPswF+yjga%0A74hwLppVAtLBzlirkLdv6MM7ZNsFSSz/oDYGUlWUyilKl6OSwreMSGbXdqymZwMzQhapShyk%0AxZi+BDNsvgQkIQt2B9i+obDPxUpSu7YlScayD2qDWkN1lBIoqiBHCRzFMru1T+3ch62wlXg2%0AwE+BigLR1G5cCpIaIQvtG3oAEpWkNkhajqWw+J2JSiQlUVQFo2SOmOJ3lnTItaMzRUKrIKMG%0AsPRoa/sobIuCRLYmbeADiOjXMudYNyhI7ZC0BEt88TsVpSSIRB2OUgRp1Zld/zwb7CyhZmyj%0Atpjm5U+yNVrbmj1sIfuGPtwjBbldWyDVRin2FCkBpVSKKmGUwlE0s2s7VlS1S/ds0FupjyN8%0AsVfp2eDWVh0ZFjtyn8C+oVPPBje1KkmSUYMlpltDpj9KbpWSKapSZBBVOOK6NWQpu6gfrYNU%0A2bNBOAh2cTk6ChLc2q2E+9pp43ywkw49G9xUIEltklSdJUaQMjsRRSnttshEJYySOCrI7LJw%0A5Saj/Xukqp4NQgh6N4TmkuYF3joASQCzB7CTLj0bXAQgtUtSxYp4cf8gDqVKFFWUozSOOsvs%0A1n5gXzgracPuPBvgpaYkCV1zLYNURZZKO6wSlKpRVFWOKnE0gFQ1wuZ779nwOyUJX4DH6Vdi%0A3UhkieMow189SlUpqopRIkc+swt7fmfh2k3GuoNEd9B7z4YApBhJQTR4ECkoJYDkUap6lFU5%0Acg+Q0kDiBClL3VW92DSQ0qJLz4YSSSogqUm2ymUpcQgFQilx55UxqsZRF5ldD8Yj9S9WeI66%0AcFcbpKXYKmYpaUyf2mPVbkMViwwy0jj6978LMru2Y3UgxbTDdB3yrgu8fUM+dzvQEa9IgaED%0AnPHMrrTVF88GF2HhThcclqMpla0ClFiO0LG79qv1wKuOUeoNkgWJ/8+Qpe+vTvQEJOC6wNs3%0AbIOe23BbszwwdIAzFmP7cFY9u1r0wLPBBQNSpHTXJFqeragsFYNEWktHqYYcpXIkDEcv+P8N%0AGbtNY9F9akd6NvD2DQdq/NKufTkF3BatZwPNMC/pgxYQXXs2uAgfyor0IngzULEsFWV2HJOJ%0AKNXAKJkj8T/MUeUuUUtFP0ACrgu8fYMepH5E+/V4zDBIaMaTke3b6rfp3LPBxTIgMbE0S2ZO%0AlCOOIhUJKNXBKJ0j8YIDaVU0tV+1q+jZwNs32I/g8Y/+CGwewIwjQpn+0rVng4ulJCkpKsuS%0ABalsG7qjMpSW4ygVpDdv/ve//zEwtUxT6yBV9WyA5BwKCtKIG0YR2DygGdujI7jQdPvu3LPB%0ABQdS2z0cSll6VQYS324RSrUwqsKRA2k+FxxI7ZK0ot7f6Z4N/GDZLaVTzyIgCQoSmCF3Bxca%0AC4jOPRtcsJLUfl8hEoSlYo4K2omSVI+jpMK3OeZ4ZrcRIFX1bOBB2h/tLMRhYG1XDtKh27UO%0AawHRg/FINnoBkg0A0r8rU6SCRakmRhxHUU7KOFpzkNwHGSEb82zgQdKjIXaqg7Ql80i/0FtA%0AdDZCNqMz+iFJPmxmx1x7WVIDAUp1at4qTgqwqAxSxX1XjBWDVO7ZELFvWOyOxvuxeyQRBWlX%0AKaJf6GsM/QGJl6QOSdLFb+76y9I2J7dKqRhVoSbGkQXpf6TisO7PkeKKhFYBrgsx+wYZh/I5%0AbSWQ8H0PtIDoDKQweJC6JAmCVOtfOUApIkfLUYNDUvM/V7ObB+038BspjdZBqurZwNs3aOuF%0Ag9EObT6cQjMQSNACokf3SJHcrmuQlrwUHUoSoSap0diEAWp2mNLmfz1crKhql+7ZwNs3KOuF%0AZ1v0MWpC1c5PIwuIPng2uOibJLluDfR6zJI2b5Kak0+fIuCYsDu1Hb9v5z95itKOvXa0DlJl%0AzwbWvmGhrRfoaKMQJDcnBAlZQPTBs8FFRJI6Iwl2a0AXZRau2yQ1sF3zAKkEHx9WkGLtrT1I%0AlT0bWPsGcZRjEPbZrgQSul3qhWeDiwhIXZGE+wc1iUrsKvdhSOE5KjjmoGbX5C8kIVZTbGgr%0AmObTdtidZ4PgLot+SVLYYXVpaso6s1LFQRylHDN5Gpu0TaOxaSD13rOBT1UkSNw10wlJbIfV%0AqmLja3UF3Yaidz4VOgbpQByxa2SpTdWLdQeJ7qD3ng38xXNuSaJxvPr/rbFB5gXUBIFq3rQH%0AXhQfpz+OoxogxX5hWWpT9WLTQEqLLj0bXLCSxJDEX2vtRQMvjqWPjhxKhfi4qMvRizf/68Ct%0AQUfLIK1ldHGO+i4pEaR22VqaI4yRPr4ISuz2VXp8m/APkVbv1qBjdSDFtMN0HSrzbDjcNVU+%0AvK1tNcmzwbXRH88GF7HCXSpJzaFVAFLk2HEohsLjASgVb1+DIziCIhZJx14/egJSqWfDU/3c%0AaUG3dZ28SeucZ4Nvoz+eDS5iIDEFh5pkpbK1DEiFu08bjl6fI/k09h8AUrTFgp4N3nphnM9d%0A7ESGmqd5NsA2euPZ4CJWARdJpbsG2apxi5S8iwSS6nDkBKkLHy4T/QCp1LPhibr8zbuN8LYi%0A1bMBttEfzwYXS4EURm200jmqSKiKMpSW4KjTW6R18WwI/INc8wKtZ+dzng2ojd54NrhYTpJS%0AIh2kGBVZaTPl4yUKUTqpXrATUJAKanZZhQZrROsgNePZsDUS+2Nlp8UNo0jzbABt9MmzwUUc%0ApPaey/IcBSCVhWorddhR0a1SLY7+GSA149mgRseOFIeVxiNBzwbQRp88G1wUSNIKezgUcTSZ%0ATFihklFlEGwUpWU46jazWxfPBgXkYpdarZaDBDwbUBt9Go9kozcg0XkEJG6zioPJeZTqcZQm%0ASG3Hano2MCNkkaokgHQozDuVmeZFHCTg2YDb6GyEbBZd0gdJKqrZTSbZZMIuqeHJwKBUq9Ag%0AUkHKqjVaNVYMUl3PBtROhdQOejaETTVzjhUjiy8qAGlVJBXV7GIg1fQ2oSgtx1FpZpdVa7Vq%0AdKZIaJVSz4admiDBlXf6AVJBFIG0IpIKBcn+wFHXIoigVJcjKEjd3SKti2eDnnsUsSwWSSCh%0ANvp4j1SY260GpOLMTv0gJNW22lLhSapX+JbRi1ukdfFsyO9s1NsolvNsAG30yrPBReeSVMJR%0AFkjSUhjJMCQty1F5zS6re4Rp0TpIzXg2iH00V5ClwT0VBxJqo1eeDS4KJWkVJMVBmhiQEElL%0AYyRjOY6SM7us9gEmRfv3SM14Noin22BusDQJJNhGvzwbXBSCtAKSikCiEw1xJElagqOeZHZr%0AP7AvnJW0YYeeDYXRsSTFb5EAPnayIYxkaI5yZarLkcrsBpBqR9h87z0bSlKMbiWpTJA+6Ek1%0A3QZHZUMsmEiu2WV1jy4t1h0kuoP+ezZkhUuLJaltkkoE6UP2wX5pECPEUWWUkjO7rPbxJcWm%0AgZQWvfBs4KMYpHZJKsvsPmhJyr81z1F+g1QHpb5kdj0Yj9S/+EeDxC7wiZ1N7hrDCD1Aqk5S%0AP57GilWCFNMO03WI8WxA9yxy/NLeItg22NqG9WxY4Ja3lRb10LPBRklu1ypJMZAmFqRM/sgB%0AMiA1sU9SsKuKUjpI2VKHWRo9AYn1bLAcyYdPe3qK92xANg86rGfD0dg9sDKryc7f/b1HKpWk%0AFkmKZnZOkLL8p0JIktTIPsPCdyWUKmR22TKHWR7dp3bFPRtkb6Fnkgs5IO9gtBtuy2wCPBt2%0AtUWD3PBAjYHS42T759ngokyS2iOplCMhiwwfNEjN7JJ7gFTlVqk3mV1PQIp4NshYjPX4Jbcu%0A3TbcBHo2gA890P3IODf0zrPBRZ9BmhqQGiIp8iA2HaV/DEijpTwbZOghgL452rwINxHAs8GO%0Ayhh7ppQYddazofzWojNJioDkOdIVhg/yDILOq7Ui2qEhEaUqNbus/mGmROsgLePZIMiQcNVl%0AOxxGEQ6M8J4N+ya12yerdeXZkHKTXgZSSyTFbpEcSLbk/cHPXS48R2GPhiSULEf/BJCW9GxA%0AgnSg1y8HCXw7kNUGpX1bSrie6QVdeTakgtQBSYmCNHUPk5bdYRFHIgWlF/3J7Pru2XAIywtH%0AY/6NfYUg7btS3f5oZyEOzc1TV+ORkp6/9AmkCRUk4R4mLbm/8p6qZSQ5QfongOQ+yAhZpCpR%0AkPZA59LFOLj2y0E6kMqz2JVjoISqhO+way9zjtWit5IUyeyIIOmZTZCU1OO7GKUqmd3ap3bu%0Aw1bYKnk2jMH+tq1rCU3txgUgbRnpk9vmPI33eeyWOcdqkfQksxSkFkgq44gBaRmSUkdOFKBU%0ALbPL6h1nanSmSFsjn8gAACAASURBVGiVmGcDqMQdbW0fmfUpSMTmIdgz2t9hxy5CzeR2LZCU%0AJEj2wJeWpPQRSPFbpT5ldj33bDhQKZlQM7h7Gk0DsXmAi4xaKcPvsRInfY/WoWdDM7ld4yDx%0AmR0vSGLpekOlkXwxlCpldm3Hiqp2NT0bdqxdd2B7YpuXP5meDeAmS/azUwml6t7wbKtrz4ae%0ASlKVzE4sK0knJQU7GixKFWt2Wa0jTY7WQVrKs2HLFr93+cq0uxFymwRDzbfdsoXudqcTwA49%0AGxqSpIZJShIkcNjLkFSVI8GiVDGzy+ocaXq0f4+0jGcDwKIIJLBJAJLwy45yHG2/7856Njx/%0A/ryZckPDJHEg6XKC7WQ3nZ6enrply9QbqnMkGJR6ldmt/cC+cFbShp15Njx/nkbSqiWJvUUi%0AgnSqwi6sL0m1OBIUJZjZDSAtGWHzffdseG5JKltxxZJUwhEAaWmS6nIkcC28as0uq7qzarHu%0AINEd9N2z4XmTktQgSQkgnbrQi2uCtIz1FkQJZnYDSEtGXfno0LOhUUlqjCQus4sIkkepFknL%0AcSQcSj3L7HowHql/0eo5XlqSylZcOUh0Hqg0CMKRRqlOvaFGwY4GBKknT2PFKkEqHGrOejZQ%0Ao4ZnQQtWkRI9Gw53TaWwS8+GVElKyu2aIqlEkBxIgiOpwn4a4EholKpmdmue2sEti0BiPRuI%0AUcNiHAMp0bPhqWuuS8+GZiWpGZKYzG7CClI+DVGqSlIzHOVRI7PLltphaXSf2sV7NhCjhp0Q%0AxWjPBs6zQYzlqy939IwOPRtSSUqTpEZIKhckWGXwKFVM7hrjCJQa/tuPW6SegMR7NmCjhidM%0AYcH2KE/ybHhi3BrGolvPBgPS8x5JEidI8qfhSNBnSJSkxN00xxEA6b//7cMtUv89GywLR44N%0A3LxI9mzYtR33ZHTWsyGH47ICSCshic3sBMNRZhfj+l0iSY1z9EJxlObcdXZ2tuxOC6N1kJb0%0AbHD9tLdHR3YYHx1GEY4wYj0btkZif6yyRdGdZ4OCowpJCW0uTVKiIInZbObWgCilgdQgR0iQ%0AKEosWmdnLZO0ot7ftT0bjFGD2iodJPDNezao0bHabrI7zwYNkiEpaeWERpclKVGQZjNIEkQp%0AhaQGb5C8IL2Zh51ZOZE6W3+QlvNssEYNh64F0jxYlwfJezYoqBe7+laqq/FI51CSkkhKaLRx%0AkKKCBEECJCXUG5rkCHUPCjqzMmOXzjYAJPdBRsgiVYmDZIwatmQ6WAck4NkwUvdIRx2PkK0s%0ASSmNLkdScIuESt85SECQZmhLQFLJPhrlCIE0D/qFBySdbR5IVT0bTFFgVwlbLLVL9GyIDT5f%0A9hyrhQEpjaTU3G45kqoIEiFJJJLUBkegWwNBiZK0gSBV9GywRg0YHgpSomfDTn9AykmaJpOU%0A1OwyJIWCJH9SQeJBsihNJqd0AYhmOcKCpIvfGCVM0tlGgLSMZ4MzaojVAfT3RM8GvZoZtN6d%0AZ0PvJInJ7ATgSGBBKiApilLDHJHMzgRCCZJ0thkgLeHZQI0aKvRscCsDz4b87ki9jaJjz4be%0ASVIFQco4kDRKE0kSjxLkqDlBoiDh0Up+6mxDQFrCs4EaNcRASvRsMAU8DWeHng1WkpJISpak%0A+iRVEKQISB+EkSSepIY54jI7EwAlN7EpIC3h2UDzuShIiZ4N4um2m+ysZ4PP7aZJNfBkkOqS%0ARDO7AkESQQXcBCApRKlpjgpAgiiZzxVxtPYD+8JZSRt25tkgQG7XD0kKOMKCBCsNQggeJLm+%0ABYmi1BJHYWanw98qqZ9nA0j1mu+7Z0N+KXpJSiYpreV6JHGC5DkSSJCyApDkpqchSk0XGooF%0AScZ/QZwNICU2T3fQd8+G/GKceUlKISldkuqRhEEiiR0RpCyW26ktJgxJzXNUChJEaQAptfl6%0AO+jQs4GTpHKSEpuuQdIrBiQqSDCjS5Mki1JrHHGZXfAgCXO01iCtZbR9jjUkKbHlmiD5bxFB%0AIiAVkIQHWDRd+JZRXrNzVbuzjQQpph2m6xB0XTgAqz6zHRG4uxc7q8izQfo0HJI2uvRsyLwk%0ATZNIqpDb1SApQZCmjp5MRCXJJHcCdMBrhaMkkHSx4ewfCBJyXTgEqxqjhsNCkAo8G/TbxVR3%0AVdBGp/dIVpJEFZJSW69KEs7sIpUGB09+7IUgYZJa5Ii/RcIkbSpI0RZHpG+C81uQYYwaDkds%0AFSHas8G1odwa9kY7pI0uPRtwbtewJFUliXBULEgqYrmdrTe47VrhyAuStA9i3Bo64qgnIEHX%0AhQM4ptwaNRwAQwaybbFng34pkvoC2+jSs0G0KkkVSUoQpCkRoRhIPrnTm2qOTpvlKKFmJ8In%0ASOsP0qiyZwPwWwBGDf6NY7R5UezZYL6PaRvd9WzIBJGkcpLakySU2dFKQyhI8tiLQfIkGY5O%0AT1vgqAQkGQFH6w5SVc8G4LcAjBp2Rk93accht104MOIQfctZPsBtdOfZYC9GI0kApDKSkndQ%0AhaSKgqSPvUSSNEmOo1hX1npRltm5CEFK8kipHSvq/Z3u2QA/vVGD5s6AVw4S+panh3ukje48%0AG8TVlfyJcruGJakKSSmCFEhQiiSdQJAaRKm+IK07SFU9G8AnMGoYSfoWezTBSwLpYGdsPBtA%0AG92NR9IknUNJSiMpfRfJJIWZXUSQApBKSLKFhtOGSUrN7BiO1h0k90FGyCJV4UEKjBoWI3Jn%0AkwSSkAMyHIGLjj0bWEkSZSS1CJKdjnCESg2Z/oiCZOsNvmBHuzosGYmZHcfRut8juQ9bYSvx%0AbPCf0KgBNBemdkWeDToWxoSLHFIz51gxMkaSRNltUrXcLpkkABJf+iaClOmPYpDypmDhu0mU%0AKgoSAipbfvdF0ZkioVWI64IVmuCehQepyLMh/NY1SESSpm1IUipJCCRRKkg24rmdrTdIjoQt%0AfDeHkhekFJDECgWpf54NdhYmRj8OOqKPZfWKxZ4NesMt0kZ390joLklYSSojqaIkpZEEbpEi%0AlYbplIUmDlLexMmJAkn4B0iNkYQzuxKQCE9L7rosVlS1S/ds0FvBFuRPlREu9uhwvGjPBteG%0A6tmw2JH7RG1059mQseWGJJIq7CUZJDOZJkiZ+SwBSZIk0IPYZlDCmV1J8ZsmeFnB6g1E6yBV%0A9mwQHEgL3WWOXvy2KuG3dpvivnbbtI0OPRv6I0lEkABHEUHKzGdBbqcKDXlztGdQEyilZnYm%0AzpAwZWWrLxft3yNV9WwQHEhqha2gdwNYWOTZYDaEbXTo2cBWwEXTkpRAEs3sSgXp+vraTMVB%0A0nWGySTsGbQ8SUuBVHuvabGaYkNbwTSftsMuPRssSFZkpmkkVZWkcpISBAkScyXDkBSVpBML%0A0iTsGbSsKKVndirOBpCWaL7/ng2ZiOR2ZTXw9kCKlb5hZndlwohSBCT3AEmCFC5eDqWagrQp%0AqV2bEV71a+DZIEhu15UkvQIgiWJBugKhSeJBMhzJG6SIGfgyJFUD6QyDtObvkF05SGnRqWeD%0ADF6SEkiqtJdikko4coJ0heNa3SmxuZ3l6EMcpCVEiWR2aSDZyao7qxwtg7SWsVqQrCSp+YUk%0AVQapmKRyQZpijq6vCUmkQa9HOUnxl4/VRamuIK0mVgdSTDvMg6KIZ4OzXmBsGZAiPSPNM54N%0AcifbSou69WyQgSRpSiQpQlLl3C4NpERBkvx4kq5DkEBep0GKvumlHkp1QAIzsir7qh49ASnm%0A2WAnj8buuRPe1q5qvB0E3RB4NpidyI7gXd8j9UGSXsVAOmUESSh4rjPPVJDbAY5ykoSIS1I9%0Akupndjqy9F3Vie5Tu6BnA/BscJO75p3Ku+G2OnYwp5xnw4EaA6Xfbd6tZ4OMiCQVklRdkgpI%0AKhckC5IQhiNha+CcJEGOPqHBslxURwkLUlnxe9WZXU9Aing2+MlIT1P3/QmuOrCeDXqg+5FC%0AsmPPBhEtN5STVHE/UZIMSPHSt8ns1EwHkohJEuII+zfwURWlJTO7tqP9qt0Sng1+0o6UGAfN%0AqziChim4Db+dhVGJUbeeDSKe261Kkl45kESk0jD1pFiOMkFIclsZjnwPu3KSqpXCq2V2jCBl%0AKXupH62DtIxng5/cN6ndPjeMAng7CLqhCj0qFqlax54NIp7brUiSIhxdEUFSM50eZYKAZLsM%0AoRskNQf6N8SiiijVyezQrKx8H8vEinp/1/NsAJMHsmgw1jwEIHlvBxFs6D0btpTsPdMLOvNs%0AELa/WlSSikiqIUkRkliQckQYQbr2iZ1ZSVUfZp6kkKMkSaqCUs8zu157NsDJfVdxw83Ln8Db%0AgS6SYT0b9kc7C3FocsDuxiO5a7JEkuIkVd0jR5LJ7CBHCpDTKEh+W0iSWnBCbpB0JJGUitLS%0AmV3bsZqeDcwIWaQqpSAdqLFEu7z5SeDtQNqwng2qEr5D9rX8OVaMzN+2y59WYypIUtU9xkAS%0AACT7tKiYo0wIu24+f2ZI4jlKBCmRJJLZJYGE52WlR7JUrBikKp4NcHLLKNgWk9ox3g70u/Zs%0AyEEc73c+1DxzwxEUSSi3uzTrxEmqk9txJGFBukIcYZCgHmX6w5AkNEgRjpJJSkHpRaXMjhWk%0ArPxAlonOFAmtwno20AZcOwQk/t4m9u2waxchGfaZjJxmcrsykirvLyRJgaSKAR9gRzrP0TSW%0A2AnhSFIgRTlSJJXVG3SUorS8ILUdrYNU37MBTo7NjQ1X/i4EKfBsOOjes0GYGyWm3IAliSOp%0AliQFJL0yIOXH4EGCz5BYQXJh1le5neboWoQcJUuSKC2FVwKpgzuklVXtans2uA4Ksp/dHh1r%0AzlQlgg2BZ0M++WxLP4rt0rNBBiVpxZJkOLryHKnZWJBmgnKU2QkvSYaja9Yrvw5JHEovKhW/%0AeY4yZs0Go3WQlvRs8E+K4Ap0qZ90c3BfO+DZoNPHTj0bVKguoHIClRusJMVJakSSJEhXACQ9%0At1SQMteAlaRCjpIeJrkoQKmJzC5j1mww2r9HWs6zwU2iFeIrBiABz4aj3Rwjk1J26tmgw5LE%0A5nYlJFXfGyJJZXaOIzvXXMVxQYKhSDIcnVzHXoJUQZJEAUr9z+zWfmBfOCtpww49G27cFJGk%0AaauShEhygvThCswFgjQt40iDhAsN3JqNkEQzuxSQUnfZVGwaSL33bLi5CUhasSTlAHhBAiuE%0AgnRNQcrA6gxHDHTVQIqgBDgqL37HBCkLV20y1h0kuoPeezbcQJKEtuXhJSlKUj2QNElKSDRH%0AE9xZVZjLt0iQMri+5WgGOFqeJA6lRgQpC2c1GZsGUlp06dnAkFQoSSFJNXO7nCRTodMgCW4Y%0AkgCZXUFiJ8NypEGy8hVskPwwiRyJJ2kdMrsejEfqX7R8jogk1ZEaSdJlW5J0dXXsQQo4CgUp%0AlSNFkhAxkipLUiBKjWR2bcfqQIpph+k6xHk2QKOGQs8GZuEBqNppowZg39CtZwMkSY9IiOR2%0AMZJqSJIC6BgLUshRmSBlftJwdKVB0vN4lGqQhFFqRpAyZl6D0ROQWM8GaNSAVgDbhlvjNoBR%0AA7Bv6NizAUuSMCAxklREUoVdur4Lx6q4kSJIM1aQMj9pOEIg8STVAQmiVCmziwtSxsxrMLpP%0A7YKeDZxRA/vCCQsns9C1AYwagH1Dx54NWJKEaFeSYF86VXAoECSf2SUldlcaJDDivAWSPEcJ%0A3Ro6Suz6AhLv2QA+4ApkW26hbwMYNQD7hq49GwKSWpMkSJH8LkkqE6QEkOzIckMSWMKJUvV6%0Agz8mCNIygtR2tF+1q+/ZAIwa4Aq4ecEt9G3YD6dApt9rZz0bvnz5IhBJ2qUnBlKEpDRJohQJ%0ABVK09F0uSJn5tA+QxKdAkjhRqidJ5rBqZHbMgpdFL/poIloHaQnPBmTU4FYIhlEwI4wO6Uzf%0AYciMDezKs+HLF0eSneUfyrrcLpAklqSSXYUUyTguEiQHEs/ROx2Ao0+hJHGiVJskEWZ21UF6%0AePmy2Au6iVhR7+96ng3QqMEtSAHJf0NGDc6+oTvPBgASkqRobldTkhgxMnGcc/SqSJCmliMK%0AkuHoHeDo0ycGJJ6keiCJJTO7h5wiy9F6g7SMZ4M3aogMay0HCRk1OPuG7sYjfQlJAh3urhlJ%0AKiAptpM4RUJndq94jooFiXCUT6knsWFuJ0KU6ksSyOxOqwnSw4OmyGK05iC5DzJCFqkKDxIw%0AaqgNEjZqENa+obDPRdv3SCxJ55AkBBJPUhykIoryKBAkDBLdMOBIBydJLEl16g3wIdKb09MS%0AkLwgPTiKPEbP39fYfXKsGKRKng3AqGEM26Gp3bgIJGTUIPwo285B8iRBSbo2IIWSREiK5HaF%0AYqSiTJCmRRy5OsM7FNy7kjBKtSUJCJKMBEF6ABQBjNa92OA+iCKhVXjPBvABVghBIlujNnQc%0Agqe1EXGrf44VA5GkZ3lJMiDVlKRyijRHHEhyokiQDEeC4+idXYiiEZJeEJCKvIbOHEgvXzIc%0AXVTeeZVoHaQlPBuAUQNZAW4bWejacEYNwL6hU8+GiCSdY0lCmyRJUgJFQiVYr/AovxqCJFSh%0AoZQmhFK9egPK7EpQMhy9ZDF6fvG+8s6rxIqqdrU8G4BRQ9WeDaANZ9QA7Bs69WyIJXfRCriI%0Ak+S+pIiRCilIH0KQ5AQUJLqZpiSDHOmOQYU0QZJqSRJ8iMSMr0DxIDF6GcGobUHqt2cDMGrA%0AKwi8IljoMjYzAY0axqCNLj0bQpJKKuBlkpRMkebo1QcoSacUpILEDhW+P+GlPEyYpMr1BvwQ%0AqRglRBHFqG1B6rlng5+7KPJsAAspSMiowds3dNez4fb21oPEkORASpakdIqEAUnAgeeYo2mR%0AIGGOgEWDrNtFaAKiVCO5o09ji1Aq5GgDQGozmObTdtiZZ8PtbUCS/PAgzfjcjiNJrV8JIytI%0AwpPEChLdrIQj4d6kxNHkSKqe3NHuQfOfcQM8KEgBRs8vBpCqNd93zwYFkggkicvtOEkKSapA%0AkfCCREBSU3GQSKGBsQzS7/aDq3MwVU7uuO5BMVHyIIUYSUHKKuy3Rqw7SHQHffdsuGUkCZOU%0ALElXVw6k1L0rjjRIhiQiSFPzfgkcUJBYjoR/SSbcJKCpanLH97PjUTKVhgcOIylIWYX91ohN%0AAyktOvRsoJJkSCqXJEyS4sfkdsn7nnhBEoYkTpDoZlCQBC006JghSUIb0tumCiQxmZ0OBiX7%0AECnG0fvkvdaLlkFay2gfJChJIiJJOUjkknYkubuiiiNloSAJRRInSHQrLrELmg4kCW8OYjIJ%0AHt3GIt7xOyRJc+TZeblZIMUEw/QXYi0ZvMkCnITbut7hIzcjuLdhfB/8ZJeeDUCSYHIHJGk2%0A5UkyVwUoL1Qzb9AcQZBOqwtSxFJ1FidJEJhykkxFryyKRlAQlAhHL0OOsoQdLhFdggSsFoLJ%0AfTKJtjWtWl8GyxF8VQXj+wAmu/RsYCXpJiJJHEmwSlcDJDDjmAOJbmWveugFyTReCJJvSIE0%0A8YleUcDMjhlCgVBCIL18eRFmdlnhvpaOjlI70p0BTAKTBTBJt5XhfBl0PGU9G4DvA5js1LMh%0AkCRNEniUBCQJXdhXgCQ9p4ok5TcnBKTTY8zRtIyjkyhHFqTCG7b8bIAkldJEBSno+e1J0hy9%0AtBydEo7az+y6BAlYLYBJYLIAJum2AvoyqFiMQcGO9X2Ac7r0bLgN6g2KJJjbAUlyl7bCx5Dk%0AG6sE0isKkiRJT6YJUpwjl9uVkfQhh4mSFIGpfGysFyVTs9MYWY5eruwOqR2QRpWNGsCkvdy3%0A0SRpXn3socRRDxW0q3C+D2Cyy7dRZIwkCVaSLmXh7tq+JhOABFpLlyRGkBiQ6FaMIEXatyAV%0AFxEVSZPJdXEfPRUlmZ07Bx3+aWzIkQIpKzyupaMdkKoaNSRM0rETwJdBfUO6xfo+gMnuPBvE%0A3d3dLZ/cseUG8/YXFyxJKfudsCCdmueyNrOjW7nru5SjRJAcSdeu+RhNpZmdPwvA0cWF4+il%0A5+j9moJU1agBTAKTBTDJgCQQSEiQ4DLv+wAnO/NskCDd8ZJ0w0sS6ZFKSUoHSRCQ9BWoSUoX%0ApOgOZqkkKZAmPomMwZTkevLw8IDkSFxcYI4cSC1HOyBVNWoAk8BkAfstgObDqcMR7Rpkl3nf%0ABzjZ3XikO16SBAeSJIl2pXtOSErM7SxHFCTzXDZZkAp2oUacp3S0MJIE78cYmFIyuwc0GjbP%0A6vLVHEenlqNV3CK1dY9kP8iwWKQqkToAMFmgfguoeTS1F3RCdSUJ5/sAJtG2tc6xdtx5SUL1%0ABkvSOZUk2peuniTFBEmDZDI7uhHmKAWkFEmSIAUkud0RkIoyuwAjGYQjL0hZyVEtGasAqdyo%0AAbouAJMFP1mW2o2D43JDlZzvA5gU3YEUlSQRye3UlQmvujqSpBwhWUFSJPGC9A6DVMJRFUkS%0ABiTGyjUK0k8C0kMqR5sDUrlRQ+C6AEwW1GQJSIEFKxa5UPY6BElQSSLJnZakq6m/S5JRQlLZ%0APsPMDjyLPW5EkAxIS5NkdgwyO3UcRJACjM4IR0iQ3pccTwPRDkhVjRrAZGCycMD7FKOpA5Ov%0AhWsB3wcw2alnQ6RwhyXpaoZBEsJfdOQ2KUGSigRJGJLiHCUKks7tEkESkyKSBCo1hBW9AKOX%0AZ2di7jg6vbAlh9MVlRrardqlGzWASWqyoCdx88HUDu394JYB3wcw2alngydJUJKurm6E7dM9%0ALSPJtVgK0iQECfb4vGZBAleuAykrPrUqkiQsSDxKL1iQ9DE9hHKUh68z5CdmQFJTBqSSY182%0A2gGpslGDnwQmC9BvATUfTG254rebZSeA7wOY7NSzAUgSrjdIkkxPVEaSQHpXUZIcRw4k1HN6%0AOj0uBOmkGkiNkBTnSAWVI8KRTfLkxPt1BqmyUQOYBCYL0G8BNU+nimYBswcw2V3PBhkRScJ9%0Auh1ISSQV7E2/eyIuSFNJUooglZ3WDEhSCUl6iN91FCVaaghZQhhJkBBHiqRTA1LZcTcRLRYb%0A2ori5tP23ZlngwlGksjgiHMR5HbCp3eVJCkECXGknPSOCUiUoySQKktSlKQXbPGbw0gQji7e%0AnZIYQKrTfN89G4S4v78XjiQrSbD7wg21E0ojKbpD8zKkACTbotrNMdmIF6Ss5Nxm6SRZ/wYe%0AJciRfxqrbowQRi/fvTMgWY7yCEhSTZYd+5KxliAV7KDvng0KpBwlJElXKG5uIEhEklx6h0hK%0AAAneIoWCNJ1hkiKClJWdnPXTT07uIiRxgvQQFhneWY7OQF53EYiSarL02JeLTQMpLTr0bBAG%0AJSdJpC+dAykiSZYkVAMvyu2KBcmajQtkYwxrzemJnagEkre5C1FiMjsGI8nRu4AjFe8YktqN%0ANkBa92j/HBVJkiNCkdAg3RSBZNO7REmahCCBi+vaCpJAJNW7QxI+t6uS3DEkAY40SA8MR2pN%0AnqMgUo59uVgdSDEZMb2IvGcD67cgDndNwQ9v67am3g699WzI1E9FEqDIl8CBJE2TSYpLEuAI%0AgeRaYkCKClJWenbuXUkVkjsRvHeWCFIUIwNSKUfydMuPfanoCUjAs4H1WxBP9WQwVgJsjbwd%0A+uvZkJlPKEbwYVKCJJn0jpLE7c2+drlYkKbqmyUJdSJoESSOJIUSzuwARoJyJABH8qgLSCo/%0A9qWi+9SOdHLg/RbEOF9hscOPOme8Hfrs2SADp3S4fwMrSWR7dcnB26SYJMVAcq3AbnaGpECQ%0AThITOwFyu4qShEQJZXZFGEGOHi8uLopYSjyButEPkIBnA++38ERBYN+2h7blvB167dmAMGI6%0ACuWXX6kk6fSuXJIgRwakUwYku7oiKS5IKeHfg1mXpGtc/A4x8hzNMUcyRBSm1DOoFy2DNKps%0A38D7LQRWQq554QnxKtNjz4Zf8oAY3d7eRyUpUgHXQUjiJSlNkBBIIUdekLLy8yOSVEwSNgO3%0AIKHMzmLEyBHL0XsVIUyvX78uP/glonWQqto38H4LWyOxPx7tLgQ3oiIcGNFfz4ZfTOhLTD9L%0Aur8XgSQVVsB1yGuOkERXsRwJTpCuA0FSJBUJUpZwhvUlyaIUZnY/WTmazz1HNrFDgTBqmaTW%0AQapq3wA/vcmCGig7UhyGIAFvB7hn2kYvPBt+8SG/KpDu7u/D5K4cJFEKkvxv7zjSIHGJHQBJ%0AHPOClJzZQZDqkhRkdj9/cnJUypGH6fUGgFTVvgF+epMFBeRil7qu6hVZb4ewjV54NvyCwkgS%0AJQkMOY9VwHVAkpjcrrIg5Xp0DDiqfockYG6XQlLwfoows5vPGYwkR3PEUQSkPF6/3gSQ3AcZ%0ALItUhQcJmCyM1D3S0WiLbZ7zdgjb6Idnwy8kFEgiBKmow50PShJa6DgSjCBdJ4AUCFKWcoZL%0ASVJ+YDizAxhRjuaIoxhIDqPX7G+wqVgxSOX2DeATmCygdmhqB20e6J5759lw//ZtyNJdMJ4i%0AeDdzjCRfAw8kKQaS2u6azezyC++4QJCylDMEIKWRRF4+RjqschhxHF1cCFNpQM17jta82OA+%0AiCKhVYhnQ1i63ikEScUhlqvi8nd3IIm7u7chS3d4iB/I7UokScQlCXOkQCoTJPUv3PdwqJPZ%0A4dyuRnKHn8ayckQ4EpYjEXAEMGpXkNoHqap9g50lkMmCXuGIdy9mvR3CNvri2aBIClnSknSv%0A16GSdBknScQkyVYa4oIkWJBcD4eqD2NtVJYkSNIDzOyuWYwQR2eUo/d+vdevNwikqvYNeiv1%0AAUwW8rsj1XmBtW9gvR3CNvri2XBnSApZymHSo5XSyw0yEElurhckEQgS5AiAZCp2CCQkSFnS%0AGVaUJJXcmcmHBwgSj1GUIypIhKPHpIOvG62DVNm+Qfi0C5gs7KMVBFoRejsEQ8176NngSWJY%0AutcoVZek51iSJliQPEhyghckV/nWJDGClKWdIgSpSnL34Dh6Eedojjg68zdIRJBev16lIK3g%0AHqmqfYMA6L+L1wAAIABJREFUNIC5T7fBCmRF4O0QgNRDzwZltvq2kCUP0k1NSUoQpChImqR6%0Ad0gyQpDKSJLY6y4MjiOHER47SzmKJHYUo9fRX15DsZpiQ1vBNJ+2w+48G75+/apIun/7tpCl%0A/No7hyQVSZKAkqTnAI4EFSTEkQcJPoo9rn+HJEhulypJkKMXHqOXeOws4eiMJnbv9WoMR39W%0AP48qsWkg9d6zIQfp6x0iSfAsOUm60dd7EUiWJJ/b+cTOZXYlgoS6NBzzgpQlniQCKYWkhwdD%0Akubob4gRHPFHOTpjOQowkiC1e4u09iDRHfTes+GrJenekXR7GxEmI0nTVEm6dpK0pCDlJLGC%0AlCWe5KwaSQ8PHzBIlCNLUoQjXGlgMMo5ukw99pqxaSClRYeeDV+9JN0Lj1IBSxUk6dpKEhAk%0AQQTJXZhFHBmSat0hyagCkuTHSJJ9iGQwktRAkgKOOEHy8Kwys+vBeKT+RbvnCCQJkWRRCpO8%0AFEmCJGFBMiBhjgKQKEcnJ8fNgVRIkr43kpI0sU9jNUba9WTuRSmFo9cRjtYTpJhMmMc+nD0D%0AmFxIdwbGy9v15x75OV6RDvA+5XAnvROwmp8slLKWy99AkhBJRUXxVEl6riRpQgUpAEnQzI4F%0AKeAoSz3JWSpJbvirfpgEQPI+XJakgKMzx5EFCaBDMrvH5GOvF6sHibVngJP6qRAlyV36h/4T%0AgHSI97mnH1Mt0GqH/QHJSRImqZAlkSxJpYIk5xdyJEsNx0uAlChJYBi5qtz5zM4aQypnyGuP%0AEuLojHIkPDivqSClH3utWGlqF3RicNYKYFL1U9iLWue79dA7kUBDepkcA3ggWzqEL10CW3QG%0AEizcqWevDiU170tBUbwQJOEkCXEEQYIczSBIHEc5SXUTOxGAxJIEMBLqYdJLwJERJG2x6kiy%0A/etYQRIWJMLRKjK71YPE2zOASd1zLrjO3bCIbTflByeBhlSAPq5gNbhF1yBZSQpIkh3uilmK%0AtmtJgomdyewiglQM0qfj5UAqJukBc5Qf8ksLEjSG1O8Xm3MchYKkSLr0HF1ajtoufjcJ0mgZ%0AewY4qb8TmxPXaXvPI+VfLka3BtuA1dDryLpL7QJJciQJSxJAKYQp2rIBaTI5Py8VJFHOkQQp%0APPbUYEHyJFGMlCcD6vgNXxxrag6uv3eUozwCjpQgPa5PareUPQOclLE30gPMgxETfr2d0dNd%0A2+PnkAVD9fAGq8EtOgVJEElyJDmQvoi3NVjS15kEyXcGgIJEOTIgBRy5h7HUWj9LP81CSQox%0AUqYM5mksECQNkinfGY6ugSDpbSlIAUdrBtIy9gxo8smIDP8bwaUOJLajK4gDuU+wGtqCDgNc%0AVc8GFVSSEEpuiF91ltxtkusLADK7yoKUJ3aIpG/fvlU4RwqSJymCkQXpDc3s5qjunZ9BEUfC%0AcwRBqnDg9aJJkJaxZ0CTBztj6s4QgjSSlC72bLoWXv5H4x28Gtqiw3skEUpSSBKaqWIa3DAF%0AzT4PSIoI0ixJkD65IRXfvmmKKpAUgGRJimEUy+wCjliQ/G44jlq/RWr2Hsl+kMGwSFVSQBLS%0AyI68XjkASYcdOR6CsRhvM6u5yU5TO0XSXYwkP+r86gqjdF/GEgBJIwMECfa1AZldhCPTO+hY%0AQ+SOPZ2kILfTIIUYOastlNk5kGIcnfGCRCvglxakLPnIa0V7IFWyZyCTZiBrYWpHvgVgbHMj%0Az/1k9yARSXI9G94iksQ5YunyspglSpIESQvSdQ1ByhE6huhkVTQpIkkxjCxIE3yLhDl6fASC%0ApLcv5mgDQKpkz0AmXTu1QTra2j7iVhOdg2QilCTfSQiBJM4pSkUsTSxJ2or1lQMJCdKsSJA8%0ASAoaWnBIJikE6cGR5Of50XsvAEhOkChHj8IJkmmAHc53iQWp/VukRkFawp4BTOrnSDHnrXC9%0AkEjVvs3rwGpoix6AREi6jZCkev1glO4DVy/D0mTyHJFEBcns3Gd2MY5Av++6JNHcLufHguTm%0AwUGwJrObTDxI84CjR/tKpIsLfTIsRyIUpLaj+apdLXsGMKl6Nix2Su+RVOa42LOYIjCASwpY%0ADW3RcWrHSxImSc5z4/tw4UFtwrA0mQgPkgAgIY4KBClP5uhAJACSPvYqJLkvOqEjj2XRYHJT%0AaphIkgo4siCZ8+ESO4EFSYOUiVajSZCWsWcAk2O0Al3qpoxTwx5Zrj53fUoIVkNbdA5SSNLt%0ALUFJYO+GEKWAJdmnAZD0qgwkyJGpzIUDkTxJ5tgTSQKS5CoMkCTsyeBqdjlIWJA4js7MCXGC%0ApDslwsxuzUBayp4BTOYrbBE94u6RFmg9BBJ8IgRWg1t0ndrhegNPkpznJUle/JgltVGY5BmS%0ABCg1MBxJkBxHoDLHjIylyV0VkuQneHDkOzhQxzpfs5tMEEiYIwE5ur7mODK9ex1Sq8jsmi82%0AtBXJzSeu1z1IEUkiJFE7IQalkCUKEuLIC5L29P2GHrSyI2NrkmRAQhVvCxK1CAIPkXKQPEaC%0A5ehMAI7emyZeQ0GSOvQ4gFS/+UTThu56NoDLipckEZAEQZrdcChxLJ37zK5MkECw3kEWpMzN%0ASerkoHI7+uBIkUTlCAqSJCnK0YXhSKhaShlHSpx0ZrdWqV2bkXqBp5k2dDkeyU09QEm6l5ea%0AliT/cBaCZK0ib24uLxFLtrkwxysSpFyGohyF3kHH9NjTRAmC5GZCjvyqGKRJMUcKJGFB0mf2%0AGid2BiTxp+FoAMk13+QOOgQJBi9J+VXnSHpgJEleJwxKk0nIEgDJ7nNmMzuOo6iZXZDcJZHk%0AQQIzOYxsZme6NViQKEdQkIQtfetzi3C0smgOpM2JFZ4jlCT53SgSGFkh788ftCQ9eEmSw5Io%0ASmYYEmUJCVKuQy6zKwQpONIaJD08uNwOzuY4QoL05nauSQo5YkDSZ8dwtFEgxf7vm05E3r3B%0AT+L7lIOwAb/ULUQ2EOGybfOsyRk57HTnIoRTDChJkqTbkKSg3KAl6fLS65YKMJyPsqSvNVNU%0AKBekOEgZnldIkhIiDRKczWKEQbr9oEH6GePIgPTeg+Q4igsSOfamo0uQgHuDnyy0YjDbmplu%0AIbKBENwy1ZfcGzl06GtH/qBRSQIoBbndjRtzDjmaSFMrG5Slb66bnQGJ5SguSJqkjMyLk2QO%0Ag/Zu8EUGPO4cZ3ZzRRLD0UXIkeA4ymcFekSPveHoKLUjfRzAZJEVg98WLSSdJdCyAzUaSr0U%0AHRg5BE6reAdLnlyViEuSp4SWG6wkobUmE1h4kL1Xgxsm4NUQAanQpphJ7mIkeaAxSB4jMu6c%0AZHYSpAnliBckWXNgOEI+x6uIDkEC7g1gssiKwW+LFkIbCLqhHvJ+JLszACOHXJLIC2LQDpY5%0As6oBJcmRZJZRkux4vNkNAEmvpjmCKMmLMGDpwQjSg+IIJ12izDc/lSQ4cA+CBGre1MGBjqDI%0ASWI44gRJuDqDhAeAtGKS2gBpVNm9AUyWWzHYbuZuIbSBoBvaj22yeWdvo/j111/xjAJJcuZc%0AhZIkJEoOJINSfj+kL8SAJdWC1aMHFCW++cdcehSShB4cgdwO3h0RBweS2eXxgeMoBElOeI6u%0AzQ3SNUcSc+xNRjsgVXVvAJO8FQMzoOJQUFj8sRUsM6/qO+jo/Ui//kpJKpIk74JSKEmyYocK%0AD6qq8MoOhQtZKrlD+oT5crp1nDFnREiiW1mQSJGBA8lldmG/IMiRBskJUsjRn39uDEhV3RsQ%0ASFyn1sKRSSFI/tuWUqtnftmB7vx9iN/Yt7KeDb/GSBKcJAGSoCSJQJJkyY48WnrlQLpmHtZG%0AOeIEybHBJXeIpBA+DVLYkwGRFIyNZTm6KOBIQJDU8L8VJ3ftgFTVvQFNllgxVANpf7SzEIf+%0AVksbOXT3DtlfOZKKJAmTZEcSEUmSHMnqNkTplSPJrERZCo4t4c1ixSSFGJncjqt5A5KCzM5w%0ANPEPg2KC5OsMwnB0rR4hrZyklu6R7IeaLHdvYBKwmBVDRZD0oIwd12N8TKSu7jnWDoYkKEn3%0AgSR5jzuY2yH/4slk8s08Q0IgGZL8ngpZSnizWMaCZEhickEZACP07CgAyWZ2Px1HE8QRJ0iA%0AI1BocCBBkrL4aTURqwCp3L1hHKCARkWUpHbh1uDbIr/j2nfffI2hsy5CHElxSRJfsCg5STKW%0A+moQEbJWBRwZkDxJs1mBFVGCIGW8JEmSIhjl+4w8ggUkaZDmNrMzR/3hMSdJr3rBChLmiJS+%0AA5Ky+Gk1EatVJLQKcG8gRg6iGkjh1oKAcqgFDho5dNfXLiSpRJIgSZwkIY5kWJBO32KQdO37%0AXYSlpFdd8iCJbzGMYj0ZZFiSXmCQ7P2RBEm/7fyiWJB0a7DyLQFiS3ftRTsgVXVvAJOFVgxk%0AlrsPQjYQaJluTt+jPQX3RV3dI8lgSLoLSbLLKEmm7/bsWxykHKVTDRImyYCUB8NS4jtjOZJy%0AfL7xGBVxRECam8zO1xkkSXK9Cx4kjiNb+fYkFZ9Nc9Fm1S7dvQFMFlkx0Fnxng1umXKAeLYl%0AKxhHkJ1no+AV6ZXOsX5kUZIKJOmLe6REcrtLliMhFEhyfUDSTIGkKt/XTFE8gaOMBUkR9K0Q%0Ao1m4lXAkIUEC9bpH/c4kJEgKJCNIIUeyYudRwiRlRSe2fLQDUmX3Bj8ZsWJAzdMp0JBbaCZM%0Ac/JYgJGDVLFuniPpP2hAUqkkfbnCJAl3l8SCpDgCID1/K4wgmSdIfFE8AaSAJJvSfYtj9JL6%0ActlQJKHMDnIkNEjmtXwRjrAg+dJ3QFJWdGLLR0v3SFXdG8hkaMWAmydTYGsKkjjK+dkxvkEA%0ApM56Nuj4laKkJcmSxEmSI4lIUlyQrq89SfnEDIIk7CVWWhSngUEC90a0jwPAKAEkxNHcPECS%0AJCGOAEh8oUFtd42j9JSaiBaLDW1FcfNp+z7yt2t1m6gb+h93QFK5JGGSrCRNWEEyIAnp0+pI%0Aklv6Lg3+EqvIEiAJlxgQSaDmHZoXuyAgWY7m9gHSh4khKRCkWMEOluxWSdKmgZRo2UB7f6+s%0AZ4OwdxKUJF6StEWWAcm7FyOQYoKkQTo/hyS9hV2DwCWWyFImfziQgoo3MHJARYY4SAJldgFH%0ATpICQUIckYodqNkBkLLIETQUawlSwQ7SLBs6HI/0ECPpLiTJXphf4iRNJpcMR06QFEkQJImS%0AW8+TdHJyEn/A5CNTP4/diQSlOnPApFZXIEniiuFo7kflXVxIkgQVJI6jP6+j4Y+9tdg0kNJi%0At8MRsv7KwyQhSfp2GyZ3V1d354AkD9IN2cOpAUl9OQ9IAkMt3L9rXfpOYUlokGLPXyVJYU+G%0AOEhz3z3IczQHHEmQBAApztGfJSS1G22AtO7R8jn6aw+TpCXpG5Qku4mVpHNKkuToMgTplQeJ%0AJcmhZC8y9wwpiaXjaDcGSRLz6CgK0tyA9PffkCPzwktTsJOVuzMEEuaIrditnKSWQYpph+k6%0ABK0WrMnCYnc02j3Uk4wXA1QkZhMXnGeDm9upZ8NDEUlfrSbFJMmj5EAiJCFBgiBBkiBK5GFs%0AAUuZ/jiOYsTJkYjndnML0pUVJP+ePmEL37KcksTRn1zJzpGURf4eDUWXICGrBWeyoB/8SCyO%0Axu65E97WjkgKN3HBeTb4ud16NoAL0JEkiwrMXZLbyksSJElzdHmDSDIgue+epHfv3oYsyYuM%0AdmqIsZTJH3I4RQyjWE8GHiTHUQ6SeX4UCtJFfpZIkIo4erSnFEbG/jUai45SO9KzAZgsqK4I%0Ae+YJ6p6dQbeNbWKD82yAFhCdejY8hCTpm/RESXIk5f+rJUc5SIAkwxEGyZF0H6J0fc32Doqw%0ApAg6roZRBKS5F6QrfXzwDcyOow+WJMFxBBM74By08uSuQ5Cg1YI3WdCd49QXdniE+85uYoL1%0AbIAWEN16NrjLMJchmN0ZSYIkuW2gJJ07kGYKJEQSFSRN0syQJBumLF3HetmFLNmU7pjDqKBj%0AHZfbzQFIz5EgaZAMR+phkgGpiCMMkghZ4o64uWipalfRsyFwZ9DD00d+GjcvYpvYadazAW7R%0AXc+GTOh6g/WupySlSJJ+xYscXz6jIJ0WgvRct41RKuquSlmyIDGrAoxCI4cQJMDRC3NwtzCz%0Au/AgnWmSJEjpHInVPpdtB6Sqng3AZEGFHiC7b1K7fXYYBbuJCd6zAW7RlWeDfg8regEEIOku%0AJMmthkBSJCmjhktCUgSk83eu92qAUkm3b4Ykpu8qLjIEJAWSNAcgWY5gZuc5EiIHacJzVAyS%0A4B7MthTtgFTVswF+ymzP9Fk9kFUEJWGF45HgJoIsI54NbouuPBsURfg2iZKUgyQYSRIwtxPT%0AqTUOsiBpkk6DWyShSXrnSTL2EIij4u6qGCU5h4JEszqWJPB1DkAyHL25hZkd5OjszIBUmSMZ%0A6wxSVc8G+JnzszPWZbZ9WHEDzYdTbhO6FvFscFt0OR5JBrpZ9yQlS9J0OrXOQYgkRpCsJAGS%0AEEqKo7dvPxVdaMi6Vc1BJDE1b0oSAmnOcXR1BUACHKnat3yYVI8jGWsLkvsgI2SRqkRBErJg%0AdyClbE89Iyp7myzYJFwLezZEtq1+jvUjUz8fCkj6+jVFkiYT99IxOZpCg3TKgjQLQLIoCStI%0AspnYlaayuc+fP0dJYosMhCSY27mXH0GOPEgi5EgmdxYk0GgqSAJ1LGwlVgFSuWcD/FSxkDdW%0AW0bBtspTO7tJcBDEs6E3IGFJ8iTdhcmdWwlJkix9Q5KUJJ2ymZ0G6fzdFJFkUXIcwce0IEx5%0A4fNngpIDKVarY0jSU44jATnKQbqyIF0EIOUkLcXROve1YxQJrUKsFvCVTSQrAaSib4ehKVFn%0AIJl4KCApQZJykKYfpoAkKUk3EUGavZObTKcCk6T2gUEKUHqAHH32d0vCkRSveWOSHEhxjhRJ%0AP39iQbK9GiaTYo5W+xaXINoBqapng50lvGfDlpWsRaT8zW4SrAU9G+C2Xd8jRUm6C0ly6wCQ%0ANEdTb78lSTqNgPROgXRuQQL+XPf3JwQkxNID5QiSpECKYyQISTa3cxhJkDxHHiSWo7MPZSCl%0A/dZbizardumeDXor9aG6KSx25Pp5RrhweSFsnkyBTYK1gGcD2rZTzwYdpHMAJKlAkq6uvmiQ%0APpjxff7yv45ldu80SUJQScr3Ykt2DEoPhKPP6th9enfMd6wDEZCEOBKQoze3hqSfmCMrSK9f%0AK5JAexUFKStbYbloB6TKng2CVAf03G20giArspu4hbZXnfdsQIu79WxQQbvZGJKKJElYSZpM%0Azi1InqS4IBlJEiFJoPZNUHoIOTLHbkk6LsFIYJKUJEU5urr9qUj6+fOCE6TXEqQJz1GaIGWl%0AaywVLd0jVfVsEOAaB54NaIVgRW4TChLwbECLO+vZAKrAEZJ+NSCJAknKQbJ2Qp4AxZEIQFKj%0Ay6cGJEqS5Ui/whax5Hp4O46+6/CiVMZRSBLgyL3Y0vjZGZAuOEFSWZ1xuTPRqzukVosNbUVx%0A82n77syzQf1b/vhRf6E9PwlJcUnKOTq/s3ZCeaOeo9MbCtKMA8mS5ATp/j6Ckgg4ygORVHzC%0AgCQHkv5qObIgzeeKJMyR8BxhknrG0caB1HfPhpkhSbEU9KH2JH21JHGSNJEgnd85kDRJniME%0AkuZoes5KkkvsrF2yCFI8EXIEUHppVSoavjOUze30N8PRi0dn+a1IKuDoPQCJJHYJIGXlqywT%0AawlSwQ767tngQZIsFZIkAEl+DUmS4siApCXpMipIhqOpkyRIEuwdZFCSh4RQ4jjKdciJ0ncS%0A4TkbkuZzDZIAR5Fz5DI7BRLhSECOjF+kiuqClCWss0RsGkhp0aFnAyLpYzisx5IUk6ScJM0R%0AlqRLDZL2/IbtIZAoSbiXnUJJ3xdRlAKOAEqUpBApRdLcgCTAMTx/gUGaXzCCZDnS5lx6fnVB%0AajvaAAmuHlnf9HjghprD9AoNE/fb6qVyTEawtYveDjXHJOUskeU8SX65BOnDeSBJWpDe0szO%0AcTQVpSCJB4DSNWIJsuFqdaUkua2+6bK37ybkOEKZXcCRABy9F4okNbt/HPVvqPkhAAkNEwfb%0AqqV7upa+QFu76O9Q8xklyZYebBiSvtrkjkrSZHJlQPKSdD0DggRG+XmOpiKUJNzvW/FjSJJN%0AMihlAj2CjaZ3QXzTHxYkwBEjSP5NfoQjYZO7OpWGLP1PVCdaBinaDH0g60aBg3cqo2HieFu5%0A3u5CrrKLtrbR46HmGUMSRgmSxEhSLkhXJLe7vj4FIL11JL0DgiS8JFmSIEfuoZGrOsj+0hil%0A/GIkj44qkqRO/Pt3z9GLRwFAshwBkBxH79UMLUm1BCmr8keqHh2CxA81P/AKBIeJk21lfyP/%0ABYwhF6aRPg81n5kU52OMJUeSYCRpMvnywfQTsrmd5ejyrfHOtyRBQRKBJD33IIGnr76AJ0n6%0AjGt4wSNY1CFcRjlJkKPv30Fm5zhyJFGONEk9TOxaKzbUH2p+MKIG+rRrA2JGfaGjzvs81Fz5%0A39ubhY8RljiSzCLZ69sNprgjIF3ad1DoTj6Ko5kvSVBJshxBjIRwBTzxWZIEUOJ6MvwSoGSD%0AI0meN+DIgnR7my+zN0iepJAjVW+IgvS9qAzfcrQD0hJDzXdGT3c9hcKty/X+tn1PyajzPg81%0A1/Iw9bfdPEuAJCJJOUfCdV01kuQ48iBJkjRHLEiepBwkgpEMhdLnz5Ikef0jisgj2OMoSTYA%0ASYQjCJLh6Pt3D5Ln6L1r7IMBiefoe5ylrOjPsny0A9ISQ801bIoPMEw8BtJB9IVkZkbfhppP%0ApwAlPeuBQ8mSJIgkac98IknXkKNX7lEqECQPEiEJcuSPMr8cFUeKJInSyxhGshN4MUl+1MS3%0AvF2WozdekCQJiqT8k+NIfLhUJHmOApAiLGXlf5xloh2QlhhqPpLILZSVCRkm7pt3k0fjoDcq%0AWatvQ82nU4iSnvfwwMgSIslLkhQkQSVJC9JMg+R6JgSCxEjScw+SIMmY6RkkSYIYvXxLxywd%0AF6R3kCP1PMn2C4oIkt61Iclz9B7Q8YGA5HeFDn/pv1TFaPGBrIOlxlBzNSyWDBMnzcu1xtvh%0ATDKjb0PNpzD0LHUZByx5koAk2Ze4MCDJYpZ5iORRylmlIGGSLEdBccBwdH//kmJESZLjkqIk%0AQY5ykjBHL/62NTvEkQbpSnN0ZjkycXkpSeIEKbgra+pPlhSrAKnGUHPTPdwNE+dTO1AxiILU%0Av6HmIUomrSIseSMHL0lakIR8r5DP7U4NSDMLkidpBjM7gSTpxJDEYmQ5whS9/AP2wXNRQBLm%0AyPdTddb5pmZ3gUD6Djg6oxxJkCYKpO/fg5JdAUpZzb9XYqxWkdAqpUPNdRzGPBuOtraPmPW5%0AGX0aap4JLEsCdl4tJslz5CRJeEESagTFK/Wic3u948zOSJK8xB5OTgxJHEbfOYz++OOPTJSS%0AhFDCGFmOZjMM0q0FyXp+i++WI0aQFEmaIxaZGEtZ7b9YUrQDUgNDzXeCYeJwW7XhdjgzmNHX%0AoeZYlsCtPkuSAWniQXKSdO0ESYN0qUDyF7zegbuuNEj57hxIDEYKpICiP/7ALfuT0e4NIUkx%0AjmY0szMc/fSbvo4KkiWJPW5NToEutRZtVu1qDjXfU8WGp8Ewcd+8/HmESYiB1L+h5jYQSqhm%0AFiUJcOQk6doLEgTJv3gibx1cVGobzRFDkm08SOk8R3CYhTsYTJJFKcrRjGR2mqM5AAly9F7P%0A8hz9qZK7GEgxulqOdkBaYqi5GRu+J4Jh4gKtuItr1cFNEG6uj0PNxQyjBFeiJCmQJpNb8JpL%0AC5IWJOm9rzO7nKTv32XBzpMELykI0idDEjlCQpEQmqNrd+wBScZQCJPEc/QYgGQ4upgzHJ2h%0A0rfr05CTVIkjGZloNVq6R1piqPnCjxvHw8TxiqM0kHo31NzJh5B9hZgang1E0kdJEhQkKUk6%0At1McTXOQvhuOLjVH72aOJHA5PWiQTiBIz9F+KUWOozwsF4EoWZM7T9I8wtHjI83sLgJBQhy9%0A94fmujR8+HMyyVtKhui33+T+6v7JkqLFYkNbUdx82r47G2p+akN+kf+cy1CyQ/0+fpSCBPqu%0AGknSrU2nd98dSJcGpJlDyWH08KBzO9vLjoIUiJGwHM3vIUlUlJxbpBOlKEePNLMzHHmQPEdn%0APEdKkiLPYhmIftMctUvSpoHU96HmpyBs99U4SneQpFyQfNdVeYlcAY6md3evHEiWo9mNI0m4%0AjqkSJD9+ApJEKFJ3FvO54SiPe0gSQckbGCOS7EzAUU4SAslyNGc4OmMTuzyEIon7BYcQOY4G%0AkGjzBTvo+1DzUxK6011MlqQzlyUp5yjH6hZcJlKSCEjfEUffvRWr75jqQNLjJxxJlKLv3xUK%0AnqM84iQBJ3BAkp2FOBJMZjf3IGGO3vt2AUd/Psp6Q7zbN2AIcDSARJtfegcdDjWnJCmY2A4P%0AMpTHneFIgZSH5eg6B8lxlJOkQPoOQZKt2qv9AZB0EoCEKfr8medIkXTt+YAoMSS5QjjmSDCZ%0A3dxldpCjHCQ/NglyJB4fP2BzLhtIiAhHawfSukfb58iwJG+ZApTyS8K4RSqQ5H3SR89Sfkkb%0AkL57kOT15jgySodRkg9l0cDYgKTPcY4KSAIgzeeYJMKRAekbK0iEIw/SJUzsZEMhSRxEkKN1%0ABimmHabrEOPZQG9UngUt+IXQl8E3FC4zng2L3dFoVw2V7dKzQQfH0gOSJS07GqSviiNA0kcN%0AktlQrW/dGhRHAmSMN4AktW8M0ktEkurRwHKkVqbpHUDJkSRXhiTxHL34+5sDae5AQhwpQbIk%0AEUFiQOIgWhlH/fNssBwZ5/zFOA4S8WVABW3Os0E/UpIkdenZkNkJTpgClIwkfdUgAZI+frw2%0A4/l0PyEFknyapEC69CDd3NyADEyGzeyEvjF67kiamx52AUf+2OMkWZA0dj69oxwZkGY+s9Mc%0ASZBFnJ5/AAAgAElEQVQMR4+WIz/IL+AoJKmMo7UGKdoM7dlAXBee2uelQd9vD6fbhHSRQMuA%0AZ4Pq5LCnn8126dkAv5TAZEj6bjnCJH08DUC6MxxdekF6CEiygmRzOQPS3HNk8jjYn8Eee0CS%0AwCS5srcliefoxcxldj8dSIYjEYKkORIQJGDOpaOMo40FifdsULGw44yeMIUFj4jrBuQbEmQZ%0A8GzQ3e70/E49GwQu0hbDpCVpMvlgSLqlIJ2fn3+xmd3dneFIkqRBepAg3TwAlLQgnYO7In2t%0Al3OkIkrScd46fAwLSQIjHgxHsxkSpHnI0dl7ISxJjCB5cy4TnXLUP88GFXoIoOpQFwXJbwIb%0AEmSZ/fADl3TO2FnPBu6Z4WxWxFIOUs7R16+WpNt7IkhKkjRHACRzy/WgSQJvf5EY4SrdXJME%0AOJJHynNkSQIlB4tSThJ6DOvSO8iRA8lmdk6QHEfCCZIwJEFBEr4xTFIJR2sJ0hKeDTLcOPDt%0A0RHpEOS3430ZRMmyPeOt0pVnA/vwXZXYCoRpokDyJIlrJEhKkoggXV6a0oWsMCCSKEV5SmdA%0Aeq45Mkf6BwNSpj8sSQSlY/kDPoZ1KAWC9MIJ0k8LEuVICZIGiUnsGJAMSX9FOFpLkJbwbJBh%0ABUluFQVJFIDkv2HPhicji2hXng18NxZrKxSBSXPkSVKv6AaCdH7+UWd2umInAEi6UAdJCiia%0AO5LKOHL3d2F6B0ly854/hyTpeSSzu/1mQBKOIwE5UiSxiZ2MsAT+V0yP1hOkJTwbhPJ+NJ87%0AFA+8YgJI2LPhYGds7qS6Go8UMKRnO4Ouh4cQJf12PkCSftm9WvbxowdpqisNdw/6woPPdtU7%0Az+cRigBJxRz5YEgSBiTfJ1y26NI72w3B1L5tZnf785sGyXNEQBKcINllpN7wV2cc9dKzYc/0%0AKN2S6eCSIAW+D7ujA2btyudYOxA/PgBJD1SZJhOjTF8FIOkUgnSuQNIc3c1mjiMA0s2cpHTn%0AjqJ8hc94REUJRxxJ87kjSaNk8kX8cNY+RLqwHP2cf2M5OnMNxxI7GViSIEaUo00Aqapng1mw%0Aq3hKSO3GRSBhzwb/bueuQIJ34yBmliQ7WJZypFnyJOk5+f/rjw4kwxEEye3x5oZQlAc4kM+f%0AUT/wGEcZOg9EktqLBUmS5J4foR5DhiMD0q0ESZJkHyDJVYggIZAEFiRMEsToI+XoBTj2NmK1%0AioRWiXk22PIbhqcAJNIQaU43GdikdAVSMknCwuRBkmFJsiCJK8uRBunjR9mMFSSrOZiik7dv%0AoZ+QfpcYICmqRxk+EVC8M/txJL0Fz2EhSUiQrHf+t5AjKkhXV5wgCeFfmYQwCjn6x3k2eNPi%0A2M1/ABJpCC0Dng3WDUIx1aFnQyFJgr4Qk3DkSLIceZAMRxAkjqKXJyfqSgcg6bq3I6k0r3Mn%0A4op3Lkc8DjkCKNnM7kKDNLvVNTvIERUky5EiKRAkJ0kYo5CjtjO7/nk2SN4OUWNh82SK6dng%0AlgHPBjW52NGYdujZEAFJMJIktNd3jCS9xhUAyXA0++hACig6MSB5kr5DkJ4ncwTSO3+vdazr%0Ad5gj8EjJcIRAeg1ukKKCpEEKBEnXG34r5WhNQVrCs0HOXqDGwubpFGjILTQT0LNhDPbXpWdD%0AJZLU+PL8xocjSa9xBTK7qQbp40eT2WGKbm4AR5Iktf13+3JLffEXcZSR75gkNUuRRDkSHiUg%0ASBIkypHgKw3qsSwnSEqSCEY8R/TYG46W7pGW8GyIFA24Oa6g4BsKWoGeDd4NorueDaa/Wtlt%0Akp1nfBpkPyHBZXdCDTl3HCGQiBgJw9HJJzD6AXAESYofOw5Ikp5z7Np5nu8AXPeAJCtIs9lP%0Ax9E3sx4GyRUadFchRpByNQIkiQhHawtSm1HcfNq+O/NsUFEsSTMoSQCkOyG+XiOS9I3SqQNJ%0A0mNeYhZQJOPGjZ/wJFlPVbWCJanSqRiS7JxjwJFEya3q0rsLCJLTI/3K5rNykPAB/AZAyr/+%0AxXPUema3cSD13bNBiB8/km6T9AxnHKRBUg9ipwFJKrM79yB9/MhQJND4CUsS4sgiUOV05rTn%0A3THiCFmyepIcSCCvUyRFODIkBSBpgDRJ8vtff/3VDUfrCVLBDvru2SBBKifJSRIC6U6DdC0o%0ASZKj01P9ar58c0yR8eSXAQf02escciT+KAEpC+ao80A97+z9kcsfPUovLElvLEjo/ujbNyJI%0AhiP9CMmSBHZuE7pJTpKa8VcA0kcHUnjsjcamgZQWHXo2iKwIJEIScLKTIGmOvgqa3WmQ9CPb%0AlwxGliX8EnOAkt3JHyUkZXSGrTN4kkCdISDphSNJonTrOPpp6fgWFSQD0hUACVQYzMOkvzxI%0AHzcBpHWPts+xXJJmOrmDPck8R18NM46kVx4kTJG8DMHwJZDZqXAk2RmyzFApufOVb0sSrtcR%0AlOQl7Um6DTgS7zlBMn2DdOXOrQordeZh0l9/OZIIR2ua2sHVI+ubrkPeaiE6uc04raqt4f2M%0AHOdU6tkAboG69WxISO5mSpKQtSoB6fb21pJkOcIUTe8uOZByQTJvatZvtASK8UdVkFzZ25Fk%0Ab7JseQ2RpK9pR9Kt4WhOOTIgocROlr7Ba5rRgyOh/uUYjP6ChbuPH1fFUV88G4om94Nt5daH%0AAKQ9/XwKksR4NliOxp17NkiSEpI7bFFMBOnWk6RAIimddDE2FyIWpI+fzCvPv3//fo5IMg+Q%0AikjK4Bf4+MjcKBmOjkGZGqCkL+oLl95ZjpxVcaEg5Q1akihG6mES5IgDCR1789FRakd6NvCT%0AwG+BbosGxB6OdhdybVCw4zwbdGg3iI49G9JukzxI9o5e/tf3HN3eO5IoRSY0SYYlzVEeiqTv%0A8t0t5wAl9yC2gKQMTKPHsLq/kNWjY1hd80UHA9KFgCTNPEgFgiQASCFGwpPEcrThIAGrBX4S%0A+C3QbfVwQRM7QTdU1rNBhXGD6NqzwZHELTTJneYI3IQEIBmSIhSdun6tMqwgmcqD4igHyZHk%0AOzSk1cAJR3KGz+uOUZkacfTiQrx540mazeZUkPQDpSCxezQkcRjlt0caJCO/lqPVZXY98Wzg%0AJ20/7eCZj/xpu7bS+Xoy6tlgB99217NBRUJyN5tMHvzNvAHpzoz7+/qgQbonFL20L8IMYYIc%0AyVBlb0KS3n8UpB/q7k5FwJEDcD7XIIElSJCUU7FL72azn4EgKZJIYmeexfIYyTKDlCSBONoE%0AkKp6NiRM0mEUO6Onu6CDEe7PHfVscCPMu/JssClGOUm5ID08UI5Mn7uvX79qScIUnVu/FIal%0AEwqSYukckWT3z5L0w0fw7iO/0XNZcpAk4Y29IP2tLb9fA5L0Ku/9HdK3iCA98hjpcp0scVKO%0AIEhZ9T9VlWiz93e6ZwM/CfwWOJBQl1e5m6f4INQH9mxwgtSZZ4P7g+bXYwSkfJ7iaCIrdyxH%0AEiQRUCTD23ixIH369AmjpIclBU9OA5J+4CjgSBXvHo8FDQNSvhPF0WtH0i8hSOIb5UiUYaRI%0AwiAJO4l+721FOyBV9WzgJ7HfAmhe/3yiXpFpE7yj8Q6zFmnj0BUkun6HrLpNCi5HJ0BKkGYx%0AkKR9A0npfv2VgCSbCwRJZXkBSeIPShK5TfqRzJHrLxSQdGFBeqs5AiSp5e9RqYGpNEQwchzJ%0AegPiSMWKErtWezYwI2SRqpSCFPgtoOZVLOzQ18WYvZMibezhoYVLnGMDgUmao1AczRxJmqOH%0AByNI9E1GunZHSFIsXV5CkCxV34kk/REhyRxmhKMf4JbJ1RksSQFILwBI9gESJAkKUpDYCYTR%0Ab/4VFYAj+TAp4Gh1sQqQyj0b+EngtxCmdnhfYfHADbGAng3ASLwzkDI74ZO7eRiTiX0uK0xf%0A1ZwjAxKm6NWrV796kr5MMUrqiqQg5XEDSfr4MUYSQSgThCMDE3gOOzfPZglJFyFHP6FDOBKk%0AgCOCEQAJcPRRS1IMpCyY02isVpHQKsBqgZ/UofwWSkA62tqmT1jRWsazAZmxdg4SuCgZjj54%0AkB4cSAFFL9+pd1AAkqY4zDV5QkGS4SVJThCUNBqQIgHGUkGOfvxA/RkMScco87sAIHmO5h6l%0AIkEiD45ABwfhMZIZa35fGRekLJzVZLQDUlXPBn4S+C3g5uVP68Cwo9YOb3icBoE2QMm8+3sk%0ATocASMJ3FXIc0ZROjuWTIN0Dkr5MaTiQuMK4laSAJAISPegoRyxJlqMXf799azh6+6ja+WlJ%0ACgXpm+YofP7qScIcSZI6Suzardqlezbwk8BvATcvf6p0caFueo44KNxdEWgDuEF06Nkgowii%0Auen1bUmyHBGMvn796kACJJmcDqNku6vyjv0MSQ4PjBF6fEQ4UtPq+VFIkgXp77+tw/db4xP+%0Ac/YLREmubPVIBByZ1ixIf1GO8uRuw0Cq7NnATkK/BdS88AslDrugbO0yNjOB2gBuEN15NpQw%0AJEP3+jbPZU2XBkyREIAjCVJAEnoDoK19K2/Kz7wyAZLeAkAARcxjWMKRpU6RdOzWu/AgeY40%0ASj/zMwQkybVhYseX6jRJkCMDkijgKGvmzxeLlu6Rqno28JPQbwE1b9ezO4mDhNoA90Wd9WyQ%0AlqcFDKnQnYMePEkvKUZ5KI6MIOUkzSxJvvotEEcnliMZMZYgSbgGzh+pqzPgooQjSa174TM7%0AxFFO0s+fApEkEEexircmqRpHawpSm1HcfNq+O/NsuLnhSYK3IoojeXNkQMIU6UHnFKR8PTvU%0AD5AkAEjT6SfHkRqBxMIUklREfIQjXUW5PtZDlC68IBmO3tw67VMgvQePlHxiBzEiHSUASOq7%0A4agQpJZj00Dqu2fDDSXJVu7ARTiZ/DAvIA/GjZ+eCgvSO5DZKZAwSW6PVpDkzO/YouGPPziY%0A9BX+8aPthZrAkawzxEi68CBZjq5ufzqS8hT2/fv3Z44kCxLCiDqeOJL0t48JgtR2rCVIBTvo%0Au2fDDSAJXHOQJNXJTsdLitHpjx/GUEhx9FVyJPuu6pEXkKQvfp+OIxmIozxuWGUyKDEkobMh%0A9TpBSDqWD5Q8RwYkY/ntUHovQXIkaY5+K+bor780Sfob4Yi+6cVE1sjfLxqbBlJadOfZYEC6%0AIZccBonFSF3gcrki6UcIkhCIJL9PBJJESc/WAydubsT8/Jxl6ePH5wFJ6GTcXRT0myMkBYLk%0AvPPfApTOPEk5ShijbwFIfxmQdA38I0nsNgekdY+2iw3qtV+w7w0k6cEIEqbo4ccpBslz9EoO%0Ap5Ag5Yuuzj1JTpJOCEiGMctRLo/qoSx7ywRACk+F5UiAM8tBuqAg5Rzlmd1PVbxwJOlnSJYk%0AVGPIG/4WcmRIkt8oRyJ4+dhKomWQYtphngWxRg3Ab4HxYvCKhBYe0B311rPBk2TD9wP/IYfF%0AToKUTj5NchwpkhRHP4wg3d6qzO7+x4/pOSDJXs6Ko0v7fgoT+k3Lf8j3veR5pn3JS4gS7r2K%0AIsqROSlF0gXJ7PzLXCBJ5mFsQJJp+xtq2VTrLEmWI2FvkCadkNQlSLxRA/BbYLwYhAMJLTyk%0AO+qxZwNDkr6sVD6Xc0QpknEKQPphQfoBQbq/v/8xhSR9ARxJkO4+I5Q0R3MvSSZ5Y0kyxngZ%0AOGjCEQVJndfFMRGkNwikXJgAR2fi8heEkmxCNw1JclVvTRLhSFYaeJAybmZz0VFqF+/ZAPwW%0AGC8Guy1Z6Dax0WfPhhueJH1fNMEUXV9fA5Ds2pCjV06QDEiOpC9fFKCWo8tLWWZAKKmr2ZFk%0As0uBKuMaF/mUSaCLMYEjWfmWJF07kBRHLrOTIL1/7wVJ5DdHniTZWdWJnSfJPz1SIDEcRUjK%0AmHkNRocg8UYNwG8h9GIA3+FCv4mJfns2cMkdW6XTvqpekOzq5p3LQnL01QvS/VSB5ElyHHmQ%0APs9xhmdIkpvh8nVAkrxl8kecyJEEae4yux9GkGwuq0B6bwXprZIhS5IfX65dWHWLqDeD4ygE%0AafXJXUtVu/qeDcBvwTdHmydfwk367dkQkMRhZP2JVV8hxJF557IB6asTJAkSJOlLTtJ33anh%0A0pJ0l1+/CKWcGQMSIenH27eEpH+pUEeQylFO0nyOOfIgaY5sv2+Z40GS5Cgl0LgiCXEkX/vJ%0AchRL7lqNdkBawrMB+C3oUP20Y8ModCduuknvPRswSRxFwnOUk8QI0h0G6RaC5EgyHJ18+mRA%0AurvL07f85gixxEuSQknCpJD5F4lUji6OhROkucnsLEj5HghIGCVcxfgWcCRiHLEkZUv8zRKi%0Azd7ftTwb4KeKA70+D5IzagiqGmZGPz0b4G0Sk9LJ2YAjc88yM1/sO5fvXmmQviqQ5pojQtJ3%0A211VS5J6AqXrdQQlTpI0SW/fBhT5KODIgCSOHUcWpB8OJMCRASkn6c8/nSihxr/FOdpYkJbw%0AbICfMqgXA1rqF8ZA6qlngwOJp0hgkLQgyUeu8vpDIM3niqPZbU6Svus5hyRZQfr82YGkOcov%0AZoySezkzISkOkQ/2FA1HDqTra5LZzRlBkvEnJsk1+Nc3hJEFSdbAw75BjqRVZXkt9mxgRsgi%0AVUkCKfBigEvBwhhIffVsMCRRjNxzT46j2cxxNCcg3eYgmfLBlfZuACR9ciBdAo5kdQ6QhF9z%0AriMFohhOliN7kc8NSFeu+I0F6bffIEkOJcDRX4okvwfL0dUV08fO1Rs+rIikVYBUybMBfgpX%0AFOBTO1AxiILUV88GxRERo8kHC5K1VQVPdgxImqP53GR2yrpLgXSreLi/FxoJQJLkyEqS5cge%0ADSYJHCaHyn/+Uw6X2fzCgvTacDSfX5Pit+boN8vRbxAl8H4/3Z5O6r6xHHEgiQCkrJG/XjRW%0Aq0holbhRg1vReTFwICGjhihIKnro2RBQJP/2qn+D/AFB8hxJkjBIcw3SbQDS+dSTBEC6ZN60%0AzEgSA4gsLkiQnrO1hyAcRwakvx/nb/DT2PlPidFvHqTLyx+gT7hHSU7b2yP/PMneIEU48iSt%0ANUhLeDbYpULwXgxuKV4YA6mnng1hlU4ZntiuoaEgGeWZWY7mQoFkxtE6jqb3lqTvjiTN0ecf%0ADiQ9DAOEJyn/4LB4+x9b7sZ171J5shy9eNQGqzKzm/+0HP3mODrLMbqcufKGROnx0ZPkywyW%0AJF9oiHAUSlK70WbVrpZng25AfbBeDHYpWRgDqZeeDcGNkQotSDxHFiT7KFbo2rcBSRkYW47u%0A760kOZIURw4kO6AJhgGJg+H//u//3r79jyGJfX5UhpMSJGFAsqc1/6m702mO1LHlIP35py86%0AeJJ+AeU6TRIo2MVAsiStNUjLeDYIBwH0YkDNMwuD2ysz0T/PhoykdDcRjhBIckMGpDstSAKD%0AJCxIJ4YkxdEPk9vd3XEk8Tj8n4n/YJDY50dlOP1LgeTO6zfIkQJppkACKP348QhJMvtRJHmO%0A4qP5bL3BfGRL/+UKo6V7pCU8G4SDIPJcR38fpYHUO88GQpEb5TdhBEmuD57FIo40SHd6IFIu%0ASVMP0r3J7U5OHEmqSmfGnnIkcWmZpej/vvznP4ikouewpTjpM3P9uyFHs5k24HoLUPIkuV18%0A4zi6Yo5lE0BqM4qbT9t3Z54NKKWDw2UpR3YD2KdBcWSfy0KQhAFJCJjbnXiSfs3X+eMSkuQP%0AibvcZWMWI82RJ6m4P4Mu2JXh9BsnSAYkeKfkSfrF7+Ab4KgIJIPQanK7TQOp754NHqOLizkg%0AaTL5YNwVNUfmWn08DUHSJKlbpLuZBWkKQdIk6YexjqT87sj6iniSYhDpUBhZjt46jvgBSC5M%0Awe7169flOHmOhANJPRNmUHI7+MgIErQD/0AKdgNIseYLdtB3zwZHkQlN0uPjZGJ9ShmQzLTh%0ASJOEBMkU3m5voSTpgbGfLEkWJEcSd2mrJ1AwHEh5q1U5eq1rdmU4/etMHdTMkKQaAS9E9ySZ%0Ah188R5CkCSZJ/8ya+yNysWkgpUV3ng0CUuRhchw9coJEOJrJb16Q1EIH0ndHkhlh/pmSlB8E%0AC1E+X252I/4PoeQ4UiSJShzZh0h/i+M3ZTgJAJLag0fJpXfyTu8jl9hFSNKfWqGyVv6cLtoA%0Aad2j3XN8/56ClIcDyRYaigRJsqMyu0fMUQ7S7XcHkrVq+PzliyXJeF1FKBIapHN1Z8RxdK/W%0AKb9BysNwJBxIOUl5/PZbGU5/+n0ITpR+WI5U8c5V7CxIP5w1IMzqVpHbrQ6kmIyYXkSsZ4OQ%0A5T7BzHXbgvIfHpFu1/bLwC1Ql54NQg3CoRzpfmkUpECQHh8NSY6j2R0QJAnSdwiSyc5cxaEA%0AIhUOJNuX/D8eJL1GMUdYkOyFLl93aUDSUYaT2sVff/0VipIB6Ycug/vKtybphx3ii0n6B4HE%0AezYI9RxIhHP9tnLm0dg9n3Jh1wbLLEddezZokiBLEwWSDP8ESa7KcGRAmjmQ7jBIjqQTANIf%0AfyiOSiDK4/+sJOUtfPniQZoa56GsGkdAkN5IklzRW53/dRlO/wIkvXXpneJIxjf0CEmR9CMg%0AyYOUNf2HxNF9akc6ORADBve+vsCWwW4rn83KJ1B70NvBrR0s696zQf54/x7C5DjSMOkquEDP%0AkNzwcuE4siDdgcyOgKTrBbJbEHed3mkIXUglUiDd5PLzRYXjSKOUVeMoBpLm6Ppa1+zKcLJ9%0AhjxJhhf0KFaBlK/tUAIkqZukrK0/qI5+gMR7NqhZZjqwZXDbok6yJvzadFkfPBtkWJLe51cf%0A5kiFAonlSJOkugfNDEhmaNF3/aLz74+POUjQzI6j6PFRP5fFGGmQZBUx5EhGEkfuBslndr/J%0AvO7YgDTXJz6f24dIatsEnGDNAYBkinmaI4DSxKjRZCW5XcsgjSrbNyADhiMPBLVlsM0LPwhj%0A7Oe7temyXng2qPAkTSY3TP1hLniOFEkOJG27qkH6qkCSaxiQzj/xfVAvFQ4IJNuL4VyTBDkC%0AIGmWYmdEObKClMOjQNIYzTVIwoKkyoj6XUizWRlOkCTLkU3mLEiWJUfSZoBU1b4BGTBsj47s%0A2Naw45Dbbt+kb/tut35tsqwnng0qLEk5RzICkiKCJCRJEiQlSMp3VV/i340k5SsYQeIuxV9V%0A4Y6Q5HoD6cL5jSbJcOSKgj74M6McPeor/TcDkiRJDkWy/z+sIMkk1rzkUj0WK+9U/q9fCEcq%0AAEgaJU/S+qd21e0b4Kdc1etQFCRxICsK4wMBw26Hl/XEs8EEAunm2hhlI5BUMY9wJPQtkuLI%0AgyTf2WJB+hyBSIV5liTMc1nAkXuWq0lyHD0+/kFRYmiKcPTCcvTmWI3psxwJy5HMYgFIj7Zk%0A91cZTgQkTJJCaTJRFCmSMnq8zUbrIFW1bwCfh24ztBQ1rz6U6gFBgmujZb3xbDChOcp/GJBk%0AHzssSGqScKS7NWhBkiRNKUifmavuyxfnse9I0rdJEKN781BWkuQ5Ct1SGJgCjgQRpKvbYzmm%0AjwqSLFLa15e7B8ygt3cZTogkipIhaQW5Xfv3SPaDDJZFqsKDtCVzwASQDtTrZHdHB+Eisqw/%0Ang0mJEcSpPeOIxVAkApB+uFBkhwJyRF3selbHkiSbifESDhJ0hxZs/04S4amGEcYpFCQVLnf%0AcCQEAAn/ospw+pcBCaP0L4WSmKzAMfL/27v7praRZWHgJoEEb5Y8t1JnU4e83Nyk6rKhSMyS%0Au2xCDCHGJjDf/ws9mpfu6e7pkSVbsmSO+o9gbEkWtn7p0WimtWFIy8s3xJ977qiv0LR7FNIb%0A6z8AjOy1HtVsgPCOfHdwHPNtZjIhuX5lHzcvKSSDkPJjUE2AlEj6hzoytpfi4sJDCidIZyIy%0Alk5SRzIh2UnmhwHSnQFIfrS7hJQ4ciPsKpQ08heTGKV/haw0lltsNjrLSGwRtWaDPGfJQkq7%0Av5Mn/Y8+1WwIgY68pFh9VXHkwtrBlt0klgL6qR1X7+HezBeJJPseKaPC0YVPSZojM85qShx9%0A+JAkpAJSSEh32LIzKMn91aFtlzDyI+zg4uzy7ER/+5ePcbLNRqN1SHXLN8BTWUh88/Zfn2fu%0ASfd3XJq91p+aDRi2zREpxTLGMMHcSEg2IqSJMT/tcawcTV++OBH+qDeKJGQ0nVpHrm3nlrKr%0ApY7Cjum5STr6AI4sJKjWcHdnDkVCMrZYxbmT5MZy+NGDGUenpzD87oXtA1+anjillr/IDfXa%0AVS/f4NeiW0gfiReL5uI9NhrF0uy1vtRsiOG/X5QUyxgHR7PQY5c4Qkg/1VRki3CdYe0GCgkl%0ARUZ2ctJldHShOYq7TJ/UHBW/ugtG4CgUa3DlgyKkdwjJ9tiFCcGLxRwmWPEgI749pBd4cbay%0ApXa/yPYh1S7fYGpDCht7zBaCB+S1ntRsoL/A9yslQUIK5bcMXu0ESPbnRL+A+c1XVy0O9Agp%0AK+ny0kGiji7A0euEkd934Ut39IEOD4LCkMfHVtLdHUlIvuvbjzBchLGE8iNjMyecoxeRknvy%0ARwVKjX2DarR/jlS3fIOpD8nEtRNI5DW6he5GNozJY3D0998kKRnqaBZuhWRDQFIRFeEvxp4B%0ApJCSsL8BJUFXHUoKjswZdxR398gHpWSf5o4+UEcUkr/5xOHxLElIKGlWBgl/DZvmkoy5efWq%0AnFKT32ISm+lsaCs0W5VW7KxmAwtoubsOO5RkkoRELpVAy04/Tr4hJH+Y6ynpH5jq5/MQSAqO%0AitWoI7K7RzLCAtQRDvD2B7t959iyO3aQClCfpCPf5WAlKW074QggxbF39skf4QN6VcKpvW/y%0A4UHqe80GFtQRSUo4WjV1ZBfXEP0/X4SBJ6Szy1C9mKSkC9fHwCX567KgiDkiN3FKGJEAR+Qu%0AygLSycn3O//XHWqQDJfEPqWcIzKM1T79w1PqKiVtOyT5Bn2v2UCbdrFh5y8hoSQcZPe/HJLR%0ArxSFFl+SkIxJ23ahhyGVhIyCo/fvz1yBctjZMkdHOUcU0skJQvoUW3bB0WKBkiSkUx0Sn1Qd%0A9ugAACAASURBVKVkzLJ23QCpfPOrvUGHNRtSSGRIA3H033betC9QDIpKEEFQSHaDtG1nkFFx%0AcsQkGcIITpBcHfB4N7RSR0eJoyPZskNHJyeHn2RCciWJQyGymWjbZRy9MGK+X8eOejAfqX+x%0Aob8xdRQkOUfWDhT6zij6eX39ZxLYsruy22MpiV5//fQJJRlLDHsP0BGVhGKM0UxJR8VT/mi3%0AL/KEVPw8PJEJyRcknhNJ+CHlHL3CqNIPbpdr+dvsKCOFC0BaoQZynnK/NxrtHaTr4sju8FNb%0ALq3ZYMzBXugp7LZmQwgNkvkKCek4Opppx4YdW1dIwtE5DNKfZ2ffHSSaktiouiipWCgyAkgG%0Abk3hJAEYMRMp4+gIHUVIbrkA6eTQOypsM0e2qJ+lRFMSd2Q9JJBeZSGRZbQazc1Gl5DUQg0H%0ABJKvtyAlISSs4qAsp9RsMM/8w/t+nCOpjqwk7+j42EPSENmrsQ7ST09kMhEJyT66iinpkkAq%0A2nABEko6Sx2Z90RSdDQ2IkiHHWGUJKS3LIEhJBsUEpEUtm8VvaKROpKSXtkiZbatF2NiHSX7%0A3mx01LRLhjNgkQUyHs5VWngykv0HwAdXUZZTazbsFO93v+uf6LhmA3Z9S0fm638DpAwiP6zB%0AMQrj7OyB9+0bTUgQrG0XGEVIIElxZDAlxZbcPD0YE0ewrJaQMN55SfZhGBkRHAVJHtIrLTRH%0ApHnnK2aG38Nrf/3lHD1gSHqhhv04r8jf2yhJarggrJIup9Zs+M0R8sPuOq/ZoCcke2IUHGmI%0A7CJheBBx5CBNXI8dSUgQtG0H14qykl6nkJCRMsVcOsKrTmrLTkDiz52ESewz1U8JJMP7HKbT%0ACMszCo7ajjYgjdYp1LDPpxUZw8eimmhDVHGgy6k1G/Zo46/rmg2aoxt0lFNkAJJ3FBOSlzSd%0AJo7+JCkJRy+4nrpPiaTpNDqCtl2ZowLSB+KIXL8Voxo4pALRoYRUzid1RPeCd9+RDPXqr+m0%0AcPSXWmC/6WgH0hqFGnZHz/bIaKGC5L7R5k6w2g64XAi1ZsOjkXm6M9rz/Q7d1WzwbRhbWpU5%0AgmtFKiLbc+fXji07+5vzcQ2SgqM3X74kkv78M0gKKcnAzSlQUvEMdeQl4YH+1Tsas7/kzw/E%0AERs0lAwPsv0MHFIdP8IR24kF1JFUJBWQphOoZcz3vfFoB9IahRo8Nhi/+ttITAQcUT7xESxH%0Ad8L/jDUb3M3NRyFxdVazITqCsqp/z+egSM1EvsxdqMWbOjq5vuaQvnwx5vt3CckGpiSD96Yg%0AfXeGOfIpKTCCy0lj+pd8II74QNZ0nJ3r+i7+ik/2GlJxoB/W8YPvKCEtMPglpShpMsGq4Gzf%0Am492IK1RqGFkyd1Dftnf3RG1GHRI6XLwWqzZ4Hzf7/nlupuPlEAqQXQMByCmJIDkfgmOvn3z%0AkqZnCMlNOv9O2nboKo4E8pLOUFI4QcITCoQ0n5MRDhAfmCMzp5Rky847ojaqQDqSwRwteFhJ%0A2OdwhKpc424jbbuWzpHgh5gWy7KKDskHmTe+l5w0KZDS5fCUC2s2+A7y52HLnc2QteHOkKgj%0ABdH//i8OGQqSCno/AyS/GX+h1fYyeEmhZWdfKhj57m6WkkKcEUifoDA4OAJIR5CS5g4Sl/SB%0AOjJuZnkcE84Tkq4kLynxIxy5x1yR26UCkiJpah4QpDqFGsQ2TOhmW9a0M7kZsqRmgzb5fOW/%0AcfUYQ9c3ONJSkb2CVBy8jNLNjXf0cvLTtw99y+6bgOQSEh3G8D6VFCx5SIZKwluQFUerg+RL%0AqwZJY/8nfKCO7BOhI4JBKk83EpLvzCj+nKwjBilGnE1LJf0XSPoLb1QxbvVb3XBGYouohRrE%0ANuJ2lkLSfyM/dnsEyT6wjDLdc/8bIAlJP0NCmhNI828oKSQkUfExlKqTQ4ksJrjxWJSEN/M7%0ACpDehxLFXtLY/QU5RyZc/KkCKUjyDHgh5HBtqZqjGMZM6ZkSPDoy2wxp9UIN4aKQ4wUPH8nN%0Ai0fqcqz722Ur/37P/clRlzUbnKMbFZEfrYqOvpIh4bPZzwBpTiF5R67DISQk4ug7vaXsiWLp%0AT19PCCRBqbtwbAZIbqexcfchdcSJZC6aknj3bnF+6IY0+E0mBcVPJycxqjlyoUo6OtpE267N%0AXruVCjW4ZuC9u1jrxiPc7y49R1KXi5uDmg2FtHt7uuQuxXZZs+Ff/1Lbc3jj5eiISQqOXsLw%0AGdKyu74+O4OENI2MioiS3NJnGiaDkoyXBMelgGQlfeCONCZZR58+wbjvRaGokEQdUUinp6c2%0Aw57QqATJUfovEfbp9iW1A2mNQg33fnCcO8x32AKGL0gekeXwRXhAajY8JZvrsGbDvzLtOZzP%0A58s0oCQTJVFHhiYke2riHE2+YKPuuwLpxC6oWHodJNmK4HhQzn3bLryd3RlnyJoocZRA8pMV%0AZ74d6SGdO0hhw5ojB8mNF+KOMs2+EL6bQVIKL45b/VbbOkdao1CDffZRSC7kIdu8fBSXSyDR%0Amg3PHuPDzkY2ZBDZYI4AEpV0nElIBh29mUzw5Og7SKID7uyS84sL6eh1lBQdzefkJMkmI7Sx%0A3NEL+0a+89s3TKkjB+n8MPwhEtIpQJrgZD/hCIPP6cA2nS7pqM2vdTtvxlz6aqVtdFazIYfI%0AYELC+sQRElBKW3bRUUhIAZJLRB7S1Rmr3WBHHvjhDcwRSvojMprPsbthThSVOoKrpmcIKZOQ%0Azs+Nl6QmJC8pTpvNQHJhhy9MphFSPD3apKSHBqnvNRsoor/5SzwhGSrp588kIUVIodcZIE1g%0AxpGD5F9Lp5yHQijRkZAU7vfiIX1gjAAS4xNDg3Rn0oRkKCSyvne0cCnJzpu1nZt4KVaV5DQV%0Aa1I7/6NJauMLhdhKSCVv0PeaDVHR35qj/2Z3cAFJdogqQDoOg+6wZUcdvfEjHKYgCccaEEgX%0AF1RScYQHR3/+GSX9OSWQ3gtG0RHt+IbAq7G0ZRcc3bGE5CWpDbvTxWLhIXlJfGhQDlPSzSAl%0ANflFynhokKpFhzUbAqLEkUkd4WmSn8TnW3bH7lYOMSEFR/9ER4UkX4mBDNohbbsLLgkg2dQE%0AklyemroGXbGabL3Ffm/FEY5XvTUxIZ2pCYlAiqufCki2lNLsBYcU/34BKe2xY5DW/u7Kog1I%0A2x5t/415RwISl2SCIy8pQGKO3nyJks5YkLadgIRDVf+0xxqV5LroOKMPxWLqhdgYcXiQiZD0%0AhGQl0YRU6ImOFjjjHBzNxDvBjaEwjv4n7bKD0AohNxotQ8rljjB0SKvZECsr+PlLuEBcF0d2%0AwyrKcvha8SaPn4lnu63ZoEFSHaEkP9obIRWUoGUXHP0TLsZewvBVHldXPCUZrHIXHH2C/i+Q%0AFC4XMUUfTVVHZMBqdDRbiISEkAyMQY2OjL8zBd3mjEnyXQxTogmuI+mUJi1fSuoSklqzgVRW%0AME/iQ7YuzEiCVZTlDvh1pKf82U5rNpQkpOSOYijJhBteQke45ujNl6JB5yUJRgESpCS3ZQ/p%0ANUCCnq0gSSp69dEyGi9zRFp2mJBgdOyCtOxg8UO8zyV15F8DSMGR7b3Dt7GCJjgu0Odnck1W%0As7TdkLKbkSMbsMgCqaxw4Gbh7Y/20nXZKspy+Nq+mwMVJsfGN+mwZkP1hp2Nn7Hrzp0izaik%0A0LD7JyakVJLtukNJHpLfsoMEjvBaDA5y4Iz+/NM6YvmoHJIhkLyjs7MkIQVICw4JXgttO3QU%0AJU0hHbG3Lh/fEGqEtxYdQtJrNpDKCnyUKVuXrZIuF1/zE92fu43GZ7us2VC1p8HFT4D01UOa%0AzVDSsXTkEtLZ2YRK8vOSOKSTS7/tCAkduRFAQVJUhCNeTUVHrGV3xx3RhLSYzw+ThBQ3xiDB%0AFaUcIxMk5Xse2k1JLfXarV6zYU8pv6X+Lms2sAHj+Br8eCzW6GxkQ52GnetjAEiTAClSQkeY%0AkNwTUZIJE/y+87bdpZeUOIJxdFxSHDv+76WOtJbdnZ6QQgmuQ3CU1vj2KQl67PDabI5RWJ4M%0A0pOWVvzGqkU7kNao2cAqK9hw47SVaRSiZgMbz31gJKSRWKOrmg2qo0xC8r3eIMm17AyTdOwh%0AXZK6+VFS2EhZSvKOGCJ3akQkffQTA/9Nwq2rO1JaduiIQIIUZNt1h/MwBjypqepkxJ5vLynP%0ACCHxHvFNSWpz9PdKNRtYZQUb+375pfOR9vmoH3Rp097vyezBrmo2eEjn/OqJnpCCo5++w8El%0AJHc4zb59I5LsMAbuiEsKKSncGpalpNcA6QNj9AolTT8W8W8RP378WOKItexCjx227M7OmKM5%0AjLhTHHFIBqpHZhjlrtP+z/9sMaS1ajaQygrGlkrNFYjkkORy4bWno917c/A4gdTVfCTvyLdu%0AYF7RvNwRg2Sso29Qkb6ISwVSKgluDYt1uewr3lGiiEiSiLwjR0mNNCF9D5BmZ+Do7IxBCpI0%0AR4Y5Cj3eNimp751x5CxtLST8IWbIVqjZwCsrmPud5IBXISXLsSkWuwmkzmbIBkek54omJLQ1%0AD4zcf/3gyEIyzhGTJFp2Bhs5buvg6IK27SykxBHtpstJ+oGh/XEJJHQ0excheUpwLZZC0rfn%0AHflG3d/Q5ZBECaRgafUvrUJsAlKtmg2C12MoVbKkaZd0HmD/3N5o56l8E9MdJHN1jhGe0RIS%0ApiN3tAVI9mHh6B93aJwhJebo+vraSEkXEVJMSdKRGAOkSTLjHzSSPy1t2aGjGXXki99B89ZK%0A0h0RSHjhaJaTlDU0DbHe17YsNpuR2CJ6zQbWl/380ePn4ddSSLhcshM+DiDB9QDSWEqKCSku%0AhI5CTBykrzYf/fNPgHRGHb2BA/SaSnLrBkcXrLvh8jWDxMfRKZJ8/eKxsXfGy1KqmpDcns4J%0ApGWOYo/3bLZckvvTL2G0FMR45W+sUrQDaY2aDbSywjP1RCbFoC0XXvP1HPaTCitd1my44pSU%0AhCQdAaSvrjjQSYB0ecYTkj80C0h2nmuUBI5ID/iHD8xRgohJKg5fux7sytzk0tKLBJJMSOfn%0AUVLsbzlUT5CiI3bhKC8JL0arjtqu/91mr91KNRtIZYXn+sGeQFKXC6+5eg6/P4Lrr7hulzUb%0ACkmEkpKQEkf+ItLLr37ya3BkgyQkWDSkpCBpPg+Ovs+DJG+HOFIMMUnFQcghmQwleRHpbXSE%0AkIikMwEp+ZgCpAnv8c5KIo7Q1MYc9a9mA6mssKd3RyeQ6HL4Ioyq8/UcduW6HdZsME7SVdbR%0AT8WRg/QPcXQCR6OHFOZWuGCQJuDou4GUxBxlDBXxEUcLeUjv/b5Dx7dCSSakv2RCeucyMKHk%0AVjs9PSx1NJE93uHOflJSZGQ0R+O6X1S9aOkcaY2aDbGyQua6TgJpVALJPC+Y7T5L1u3ubhRj%0A+0+UlEBSHCmQ8Fh8EyBFSjwlgaNCkptd5CAFR1lDNuymmCS37+QCkkxL2LJbLI5zCcmtyCWd%0AekjpB4WOknwCkhgldGSUfLS1kNqM8s1Xe+/OajZAXAVKNRx5SF/PFEjHx6mkKZFUMPKzizyk%0AAlHOkPnoI3TCw1Q/SEn8Qiyn5A9827N9TFp2C5mQbFBKp05S+gmRhJS8ljbvGCPIxptr2D08%0ASH2v2YBx5SlVcUQS0tfgSIWElEJKQklYje69HO7DojjsJ8ERvjWVNFfukUQkSUihjmuSkGxE%0ASP786DDZcHA0VSElkujZkeJogKRvvuQN+l6zITYxHKSYkPxBpjGyR4mHVDA6YwnJmDcM0rFf%0AIaSkC3880aELOUMXF3N32EtHXJLaPOKOLKRjAsloCcleQ2KOTF1IXBJnlHGk7XuD8dAgVYsO%0AazbELxQhOUeuK1x19E9o2YVpfBGSPYqgbj6n5CQVTTqqKNuY8/3j87nGyDBJmYORQvrBW3Z3%0AekJyzcbo6NRISVNwBLOSkphhl8OEOvJd5Vo+0ve9sWgD0rbHpv5GkpBCF57iqGjPeUjhv3Bo%0A2flbvcQbuSSSChzLDP3b19Hy/RFz3ZFBSqQLnIQfNhch/fjBEhKFhOuEa7HoqEitDNIUHNlf%0AMpCwy0GkI4DkCV1uqGG3SUi5NBJGEcXyDerDe1vIQc5UwuTEij/46HHNhhgsIYEkusA/zlEC%0A6cwYAincyIVKur5eaujVq8sweNVfajI5R0SSeJ7eo+iFBumOtexwPRjUgI6KiJLsoS8g5STN%0A/mbpKECaduCoL5BI+Qb9ob8clM75k2tD9LhmQ3yICWker89SR767O7TsaEKyL5KEFErdxaRU%0AjsgPZDjxte/sYW0dBUbu5hRJgCSy7+KOeQvpyEK6uytLSMxRhGQh0MGq+ZRUbJwz8pCKFy4V%0AR2N9G01F9007MchBf+gGKDwZ6TMqxBAJGz2u2TCOD8HR1dWcUIJX/wFHSULydYxjQgr3lw2U%0AliUiz+gEINmDmjj6pB60ICn8KhUZ6BywjmhCMtmEZAASdN8dusuzLp8wRyWQJKMwzwodmf84%0ASKR8g/7QD5lLkhoMLo/FH3z0uWZDjP+OkK6KJh2XBDeVOFMhWUnxDOkmSqpgyM4ehzHgRThI%0A0ZGeksh9XxREJl6NpZB+UEi5hGQipDOosZVCUiUljsLzl9DFsLmGXeuQRrXLN+gPw9Z20s0b%0AZbk+12wgQRxxSefoyM/Rky27UFo/niEFSEsacyFev4bqxSApMLrwBVH1//6DJA2RDRjVcBxb%0AdrYrL7bs4qLckcGLSoWkM3dywx3lUhIysl0OhJGJXXXUkd5V0ly0Dqlu+Qb9oQt/q/N0RoVc%0Ars81G0gTAxKSvzRrJRFKXpE7tJJTJLxJBXbZFZJyhopjSTB6TSZTOEjgKEDSU1Iiib8aIC1o%0AQvLxTkAKCYmN+A6QJpMzxZEKiXYyOEl4bZY78pD8IMNWJbUOqW75hiyk30ZiemAJpPhb32o2%0AREjgCAY5XLlbLEdKZ+CIJCQTIX2Fi7FfTM7Qv6+vDWfkhtiRgvoOEjq6yKYkC+eISpILwNXY%0A4wjpO4MUF1UcoST3N6qQxD6JVh0Z5ZA6+vz+/UOAVLd8QxbS/u4OOQsy5KUySH2r2RAjQvoZ%0AJM2JJDhzYJDMCYH01UHKGfLdd9cyGdkq3xHSfI6MwsUkLSX5BBSLsGp/jHT0VjiSCUk4Ko74%0A4i/1kBJHaUoSfd50lAN0M8DDqGjbIeEPMVmWZZVqTTuzp99OtgxS72o2QBBHP4mkokXH5uzQ%0All2YBApljHOGPlxchG5wxujIO/pO7983R0dQC1ykJGjHsXLGyl+jJKS7OwIpzlpSHPlLPyEl%0AKY5kSuKMDB0vxB19Zoy2/BwJf0AP25LyDfpDH67+atq0S5ajv/WuZsPY/6COUNI/eGqkJCSY%0ATG1M1tC/P3wItfEFo0LBa4BEUxK5CJukpNingIVYc5LC0X8cIX0vINnBQ+8AUqBEE1JYeQoT%0A97KQWEpKGJkoKY4Imolk1Laj7jISW4SUb9AfkmVTSOlyRkDpVc0G9y8mpDC8TmXEIBkPqcRQ%0AUOSK5L8SjACSnZeEKSkwCscjTUmsby7WBR9nJJGE5CH9VTi6i33fcdJS4mhK5r8WkoKjM759%0AAok5ikv48ULRkVS0/ZDqlm/QH/rrSM9Hj+Tm7b+i+AN9qZc1G2wER3HWxFWq6OwcHL30k0nL%0ADH34cHODjlJG0VFMSdFRhBRSksrIhiopSUhvvwdI5wxSEcLRlE8jB0g+AcfAtl2GkSGSisef%0AFUYtO9pUr1318g0lIxvud/VzJGVkA5LpZc0GTEjRkcbo/DwmpNJEVITdKDhKFR2F4luTyXdM%0ASdRRImmiMzK6JOIIEpJr2eGoBjoBkJwgAaOp2JK/Ay19Bw+JdTLIj7RozFlJM1VR647ah1S7%0AfIP+cCc+ZJs3YjmUAqPqelmzQSQk60goOisOFefIQdINvXnjEc18h5V3oCSjo6Pp6xTSezg7%0A0iB98n3cR8KR3XdFkgLpzkE6xy67CAkdpYyYI0ZpwkJh5LsZ/v6cYfR+24cIjeqXb9Af2kHc%0Aj/aVzYvlJKTe1WxwByhPSCkjnyW+TSYFFxXSB38NyaUiNwy8jNHRMTqikqwjO/zVv5mVQ1OS%0A3dckHY3tP4mkbMvunPZ9C0euq04O4RGQMpIURqGvO6PoYUBqM5TNV3vDzmo2+AYTdZRjFMi8%0AlJB8FvKOvtjrsg5SoigyKA7v6MhJwpTkB5ILSZ+CpIQRhJC0II4+sZbdOXFkPKXgaDrV7ioB%0APXbks4CXyhkp14w227B7eJD6XrMhOgqQtDYddcMcxfmuflADjF6dpYxSR3Awfv/+8WPobiii%0A2B01JWUZmThpNvxFCiTXsjsXkObz+Q90pBQHIj3fgtJlOaNw+YjK2eAVJB/bDkm+Qd9rNoiE%0AlCYj2YgDSB9YvEFILiXlGR2Z6+Do+BgkfRSQUFI4Tco7GoefRBJO6YuO1JadcZDAkWMkSx7T%0AS0hUEqn8qH+o4fIRuvlbuxI71tdtKh4apGrRYc0GTEgpI61DwbXsPoiA4aow6I4pcgPBiYPr%0A1wApSPoIkKQkg/0NuXQ0hgcoaaEmpO+ZhBQcBUasTCs6ghl+8XNZwggcAaTZ3+ql2HFm7Yai%0AZUhbGS3/jdCwW2YIIUlFOFzVQxLJyE6poBCioyImUG8rA8lJKmvVQYAkBukThXSeJiTviDCi%0AlDAfCUm0m0HdlTicwZkh/d+fN9aw2ySkXO4IQ4do1QWot3DPyzc8TvJIzEj7cuv7I1wCh0Hg%0Aw05rNnhIyw05NgJSmPYXhn1LRm7zNze805o6Oj4Ojr6TlGQXopJg7VwCCAGSYssuOAqnSGlC%0Aioy06uEJJE9psgxSdOSjG0d9gcSqLkBlhec7eLGJl14g64ZFD+TW4QnAs8MedlmzgTrKGfr2%0ALcChLbvimA+z/rB2EEtGMCOHJxTvaDpljibfFxxSlARrf/pk0uN2TH8JkionJM/oFI56QYmc%0AIIGkS3p7idxEWeZoRi/HhkfwsYzTdZuM7pt2YmQDqayw50YfuLEJrPQCX5etAiGeeBYvv/qH%0AHdZs8A27fCIyhmQgdOQHrIY5FmFmrGAUZuRojq6vnSRgZHvuIiSakiIjdV7SmP6yEJA+qZBg%0A6blndEqTR1Km1Xc0eEiX1BHkpmSPso7wROk/ChKtuhArK5AftPSCWJetEkI8cR/vLxsedlez%0AoVCUNWQzAj8h8pAMDPwmjt5QRV9Dda5kLMLrCGk6DY7smdJEtu3ccYsr+x5wJSWRKM6OoqOk%0AZXcuIE2nhSPb0cA3okIqJF0mjFRIU96uI0NVkZRy24pWov1eu5o1G0hlBZgesRNN6TeKpcUY%0AtCf8NEL2sLORDTlDrmElu+c+hBtewkwkA5BYMvqKl2VnIAGKoXhHi2srCR0RSRGSiY7IRdl8%0AuH78bEI65y274mB36Uipla84Moeao7O0bSccfVYczbQbwLQRrUOqW7OBVFZ4Gpp2T8V0DDmN%0AghVjUJ4g08rxYVc1GzKG7GWcRFE4RXJTs+GId5AkI5SEjkI1lOBoUUgijDwlmZIwlcWLsklK%0AGuOjMKZ1KaQ7AxP31HsguUBH/myp+CwO+aWjMz0lZR0VdMDR1dXff4fJXlfrfnelsaHR39Vr%0ANtCf+7a3weUtUnpBgWQkJP6EkpA6q9mgI7q8VBR9uLoCR/N4MmPOqaLikIeJ55HRkXEFuhYL%0AdLRYBEfzYyEJtgurwsUkPSWNw89YAAVbdp9oy44lJGSUg4RbsZDcp3EoLsFGSGT4XTYdFUkI%0AfrGIUNL6315JtA6pbs0G+vMpdtWJ0gtx8+mj5ImD0V76sKv5SNEQXr7RFRUHjYRkD91XghFC%0A+sp7GW5uwNHryOjjtNgUSqLdDejokknKnCWRQkJewB9/fMolJMKogqPwgUwOZX83tu1w+F3O%0AkaUTT5AKRX+DpPW/vZLYzMgGZYYsyyo6pH2bNe59oQZeekFs3pRCehIHqD7h8wlzO13976sf%0AwVBkpCDyx4x39HKBCUkwsq28i4vFIkCKjtzWb27QEVT1tgfePFY2jm07wuiyPCW5oAW5AFIh%0AySCkc4TkB9VVdQSMJgCJLgUpKUhijj4zR1fwm81GTlL7jvpXs4H8fBTSlu0XiKUXajftduJL%0A5GHHU81Dh7OqKPzfu3CQrq4WAdJcKnKx8JKwWTcLRzlAKt4pOLrGI49KiozIxaRcSnL7njp6%0A4UYLYcsuOnrnRgMtcQQbuYyOvCSxGKYkS0k4ek8dXcV85Ch5SWPTanSWkdgioupC2v3tw5Ve%0AqAuJVGA9EOUfcjtd+c9bJcbu30yDLtwDyTlaLDykq8WiYMSS0ZsvF+eEUnRkexzCcQ75CM6O%0AfBc4leQPN9oiBEm5lGT3nTAiCakIJSH5iXu1HIU2XQHpR7IkpKQiiCORjhgk37JzPXfjtb61%0ApdE6pLo1G+ApA/nDlQ4SpRfouvKRfGI/zk8nD7ut2aArWnwLjkL/1MsA6UoyKhxdUEnM0Ux3%0ANA+S/KtEEr3stDQlCUcM0h8BEk1I9mj3jtK7Zhq2De6okCTHtNogneGaI1wOT5YwZm33gW+o%0A1656zQa/lvtRNAPvQ2NQlF6Im08fySd243AI8rDLmg26ooV1FBNSgOT+h+WK3nhIkRI26xYz%0AlAQnSNERpCQP4TtLSScnV/S8zThJWkpaaI5efIqS/hJnSKaioxec0Y8fh2JMqwt6WSl0OpBm%0A3W0Ic3WF2YlIavAbVKJ1SLVrNpiI4DE+K0ovGLFg2uEXHzyKnd/kYXc1GzRF/ggFR1B9ykNi%0AyWhOHF2E67PAqDhTipK8o8Bo4avJ0ZRkJR0deUj2BCxAwqlJmJIWk+hGOoJiDZ9QkkhIBm+C%0AlIWkOrKXaUESo0QhWUkkHQGjKxEbktT+OVLdmg2GIIjP8tILyYIlkMTpWIjORjbYo0YqcsEd%0AQcuOM5q/IZDccc0cff0KI4U0R/MFS0nfjwKk42ML6YpDWsSUtEiC/i02IRUtwCDpflVoWwAA%0AIABJREFUL+cI+r7vljsikPilowiJWmKQzs5osy5RBL/MNtK420xnQ1uhbL7aG3ZWs8EfNomi%0AIvAEaUESElHkZsaF4arWkT+msVl3fk4kMUehuuncLGhKciu9z0viKUl1FBOSwbHgDtIEIYGj%0ADKTLS3Q04Y6KoJKAkltgmjIqTo+EIvjtdhZu29xySnpokPpesyEcOC84IiMdJZBO7GWQOWnZ%0AcUf+ZMkPcABHr6HeFtzZyxjsuIP1AqSC0hVr3NGUJCQlf4wvcfw2SLLF+N7B1dhyR5eao/jy%0AIZ9q4Z90kKZJOjJ4T4/A6DY+AkoDpLLNyzfoe80GgPRCdAlHRw7Swrx6RSC5jGFwIhIwEo4c%0AJeHo5oY4Mj4lxSHik/dUkt+TpHHHIaV/iy8V/hYkTUjLDhxpkNzbhE2k6ciGnU4hZi1NYSHL%0AiDgSim7p40BpaNqVbn61N+iwZsMLTilYEo4sHjxFcldj/aV5cFSc79BmnTlnkmg+urm5iY5C%0ASoLVvn8PA+5cXzhe+icXk0JJ/YnqCBPSrTHuaixMP4eEdFfi6FJ1xJfx85KoJDdQwi32WV6E%0ApePpbjkjoNTMF5iJliFtZbT7N0pJ1hI6Mrbx4rNQcBRmIrkDAxKS6zngY+sIpejIvhAkwbtf%0AT+NqHFJByS+SdIHn5iVJSFwScZRAulQdJW8AU2WJIw+JpiP7sUVFtMvhlsXKX1i1aAVSLk2E%0AUUKsEEN4uEJ5Bn5CI4o22OlOfnNksfiwNJW1/J9FKun0NDrC6eMWkv09OroijuZz5shEStzR%0AfO4k4ZvTtb4Xkt6XSCIpqeTvcI48pAmVdHeaS0g45J1DUt4CyzegIwdJOvKSRP/3Rhl1AYmU%0AZ4gPVyjPcMAgiaINT/zm7tli5GGHkMY6pVPnKHbSvWSQFiQhMUa01A9x9BodWUm6IyIJJ1f4%0A56UkhDQm73YMjoqDdBrG2Z1HSVlHl7oj9bOKdVBMcDT9wRi9x57w2zJHct9biI027cQgBvJw%0AhfIMdOCcrNFwMNq7t1vayw6163asnSrp9JReM3IDvxdumJ0b+H11dYH3Xk7TkQ/qyJ0S+Nx1%0AA/NlYS0YXWPrgL9XJGVT0pi8WYRUHN7e0V/FDoCk6IhBuqzjiEoKs/h+/KCOrsg1JeKIusJ0%0ANM68RUOxcUikPAN5SManVi3PsE+SlizasBs3Rxaja3QHyYdCiTIyCwbJ9aFh7aDkJhEYX7Fh%0Ad24hzQESKxpJhk2jpJMTRimbkmIERy+co0lISOdRkuqIMMKPoIQRgaQ78mgYJXhqg606F81B%0AGtUuz0AerlCegYxATYs2xHX0MaudQ5KS2AgGE4Y1EEgXAdKX4pQaHaVn8eioiBlciHXzZSM+%0AMnCaQMpJyp0lBUiO0eRthGTeEUlzBokxquQIJcGs8s+yt66AwiWhrY0yahZS3fIM5OEK5Rl2%0AR8/2YABRUrTBhRvhTRaja3Q9jYJKenHGGNn5pDwhnbjR2AApMkrOP4Kj0O0wwyVi0UgTusDD%0ACti2O+GUMilpjO90HCD5Mt6xZXf37l2UxPaQMyKOSj8tDwlmH4l09OPHj1smyfbW/PhBWCmf%0Ae0vRJKS65RnofKP65Rm8z2SgK4l9+55kMbYGX35jIxvoPY6jJKIozMvmCQkdvbk6Yo44pXCC%0AFLvC4WXeFMykpIwkmpLG8E7g6IWfcRQTkoWEkuL+XQpGZgLrL/u4Dg06+swdhT5xQekHQjrj%0A2Wisbr6xaBJS3fIMFFL98gwjq/T+CTTX0sP/+c4uX4yt0XXTzuCNhQil0wmFdGpCQrqICYmQ%0ASCR99I6+fv0aKdnnkzOqXEo6uUokZc6SAJK/VVhs2d2Zd0QS7F3CqLojC0lr1onBQ7qk1b+a%0A+tHoORL8EJNhWVbRIa1cnuE+vV85vLLzWFkMH/YAkqHtu4KRH9UwAUcvi5/C0Rtmgkv6GB1R%0ASoqjfEq6QknHpWdJx7FlZ7fDW3ZckspoEiBV+YgOvSOWjooN3IrBQ4xSB5Lag7S8PAN5uHp5%0AhmT+BASfKJFMpuj8HMm4q0ZRkm3IuWF2mJBSSGAiDIWhksCRMVwSrHKDneBGTUn+XOwqUhKS%0AHCTYd2zZTePVWOcoQDo9BUk6I0hIFT6u20PV0eRWjsNbJmmce4dmYhMZiS1CyjOQh7SV56Jy%0AeYYMpOePHj/XFjO9gQRnRYQSXlE5pQnppHjAEpK74OhPs5ASOLLFTr5GSiQbSUgxJdG23ZVM%0ASiwlhX3HhBRO5wESOLIXkYKkhFENR67XbTo9FIze38aeviylVNJYfY/GoklIdcszkIcrlGfw%0Ay8mCKSGeYScEWYyt0XHTjvTSRUl4gLCWnTtnko5giKl39BEdWV1Q6W6GjtypUtWUxCXxlOTi%0AWEB6KyEV+3s355JgXX/5dTmk0Hlt9/OQO4KNhAVZWiqV1G4032tXvTwDebhCeQa38D1WqmMw%0AnserUGQxtkankGhv9xntviOQ7OxShEQSEs4Z8JsKjrBhZ0NUuvOlhha0cVeakq4MpYSQgiR3%0AX4sXAMk+oySku7s5lYTvW8URGZLgT48OhSNjCCRO6SyNtb+satEkpNrlGcjD+uUZwnJPxOvu%0A515sEpLF2BrdNe3YRSM7cYJK8suEcXYnHJJF4eYxCEnS0XwuGflehxtbfjVEmCprF09TkpSE%0AbbuxFSgTUgLJJaRiRZCEf/pkmSM+0PQqnB0dspmwuCGyXikl+Nyb+PLy0eg5Ut3yDLRSQ/3y%0ADHbtR/vyWfeTXhEii9E1uoIkGJ35GT4vGKWXFNIFhRRmMFFJH1NHhSS83DQjXeEkJ4WUZE2x%0AlDRZhC1HSsZgSnLDGGhCoi27uwjpzrfngiR4z0kppFuh6OoKexkOOSMjUpKNEklhiXEDX15J%0ANN7Z0FZU3nzF5TqCxBWRhgeVFBxdhD47cwQtO5zBFCURRwQSMrLz2agkfL/SsyTblRElLUJK%0Amk7sMIZcQvoeW3bYv0AlTfKObpO4Co7c2RFCimsoA4vAUEqpmW9uSTw4SBWLNnQ1soEzot8x%0ASUoe0gXcguLIQ0JGLoIk6sj3gxNGoRYKmfWXpCQbDNLEYLLDq7NBUpGOSlp2COmUdNRFSRlH%0AqSGYCEE7vQ+FI/0+mMoJ0uYkbRGkam9QrWhD6dY2AOlb+g3jIeYlFef43NEbcyrjKtQJAkdW%0AEmUUqgoZOoGWSbr2D1l3g5fknsekBCmJOeItu5iQWH83FHKIs2AjJA0RVlvAdPQ+QOKfYy1I%0A7nMeN/YdqvHgIDWwtbbPkYxRHMXL/U4SOHIl7nH+hLCUOJrPhSOUZBJJ2ZQ0IT0ZXFKx/PHS%0AhASMwoALLgkdqYhIRS1xDfZQ3pu8HiT7SY8b+PJKojlIDyda/xszjopDI1IKkNCRh2TMIuPI%0AyAnoX3OSzsM7ZlLSRJV0HPobcpC+f787pZDiGEAiyZQ6oqWAaDpykORHWK9tt4HW3eYg5VJA%0AGE8USzaQ+gsHe6G/z+hnL+Sp38VrsA1SDOLebs1NvE07BdlWl/0pa4bmyPADzUrCOxdRR8b2%0AtFFGp9jRIOs4CEgJpWmUlE9JXBJ1RC8i2ZbdKWnZ0bG0E5Rk23I6JMMLahnpiE06Z58XDfUy%0A0qYk9QQSKeRA6i8881eg7mWBBrIu9oXv8NdgG7QYhH9oJXVX1842MXKO/IERKYU7F70RkFyf%0ANToKkGyn+BFzpEgSlNKUdJKmJDOllPIJ6TQmJDYovdgaFHJQHfmlqCIjh9a5Zp2UlKak7CVZ%0AH+Oa31PN6L5pJ4Y70PoLO8Wz97v2CupBcoEW1/UhRovjNkgxiPCP25CstMq3usZfszzG6v+Q%0A5LCIko60hGQD72WJjooARvEgXiKJpaT3uiToX/CSjhNI5wESOHo3m90RR/7MCCUJR2GnWDIy%0ASjqysTwllQ1vaD8n9QMSqd5A6i/85scj2AF4+0lVIVw3LMogxW2QH36o3SiM6hMjkNhW1/hr%0Alof+rZLD4uULRilJSAbvwVckJnREGOFhTE6TcFVKKZ+SJpgbpoxSrmV3CpCKtyJ7AH11IIl1%0A9/kQinKO9JTEnlgyVKhlSS1DGtUu5EDqL5BKQqzcAtu8i+ei+EncBikGYeijzu5G4b/Tb7e3%0AbB40aajYi0hUUpkjuA0SMhKFEtKUZCilTEqagCRwdHmZQsomJJzgfot93re3zBH5S6SiwtHn%0AtFnnomrbrqNhd61DqlvIgdRfeDQyT3dcYS1abkGbW/F49JxBitsgxSBcwIza/Y7uj/QtOqLh%0ADzd7bF5YSBckKSWQ4CYTGUeseI8qyTBJ10wSSUnAyE8pQkeGQDo/zyWk28jI/WG3ERLuRpKM%0ATOKIfnRLU5KLMkyrfWXVonVIdQs5kJ9unuzI4SPlFhRIdpO5GbWxGIRxLcAwtO+Al/va2MiG%0Ab1lH/ni78JCOjrgksgVwZDsdvCPJKFhySyuNOyOSkg5pAoyMYZI+0Zadd/T2NIF0e8sZOUks%0AIWmKfHWTjKOKkEKolqp/TfWjdUh1CzmQn07h/Z4vLcQKNMTN238PyNRA8RItBlHE/u5OeNjV%0APWS/aY5uhaOXlgWV9CUuGh1BsZPA6CoZ+GAX0U6TirghlCAlvdck+cUvIyWSkC5DQoqOAJJI%0AR34j1JGqCBylzTofQpJ6KUkEt1TpG1ox2j9Hgh9i2izLKjlIB24VWW5Bbv6RbStmINFiEC7g%0AYVcjG7590x1NvKMLcMQoSUb+F+7o6mo+VyzpkMwNoeQlJSmpkCRuUGEdAST7RAIJElJkRN4y%0A/C1/ZJJReTqyUSslsfjxEDob4Ee48LqskINYy7BD3i8vmnZ7LutlINFiEC7uQ29D51PNDYcU%0AHBFIJyeJJMXRa2B0FepdS0tVJLlnZHfDhBzoQdKY3fP1PLbsWEJCRuwNwdEff6iKljtaKSUp%0An3s70VlGYouQ6g1krd1qkPRzm1KMpg+QMOCAuGCQTk5u8QJmoMQckYQ0n18RSRlLqSRxfTZN%0ASYmkMXjwjpSENFvuKEiSn0J5s87F6inJbD+kuoUc4CkDz7pp46JAA123HFJSDCK0FLs6R9LC%0AHw8X6OilY2QHfps3RBJnFB3d2sYUl6Rams1Ye/Lm5ub2llEikKYoKewjjudeBklnxCH9kWNU%0Alo5sKClpvY++udhQr131Qg5+LfejOObdfSl+Swo0xM1rD+nvshjE/a4/R/pdFulf/W9cO9zx%0A4B0dEUcn7g59pCMcehkUR6mk2/SESZMUKd3eJt0NiqTYsjvXWnaTJY6uxKRZiGqO1mvbtRut%0AQ6pdyMHIHjdSyEEe/CUttniJCbe8Q97kaUfXkZQmhjscPKOjAOkEEtIbRgl66wxWJz7C4naL%0ARNKt0vkgJN1SSee3JCXdoiS7jH1HL0lNSLeJI/EnXoGjK1XS5wrNOh9rpKTkc2822j9HqlvI%0AwRANzx7T8g6PktENFSAZXhcCttHZyIak8L2Rjl6aEwbpC0lKYZUjMrc8jMhZgKSwiJdUbslJ%0Amk4jpZiS4EJQpMkhOX8iIeXSUbENgGSMSSVVTEc2/pMhtRnK5qu94XPZSKy/idUiKXwfE9JR%0AgBSKnhi4ibnhBR2MHeadODJR0kK+W9bSTZA05ZJO8pKw5+OctOy+C0fsD3a7xP4bEJI+13Ak%0AJfWobffQIFUs2SBHf29sZENS+R4Sku/yViB9sYMZqKQj1VERWUnqBSYbTtKUSKIpCSXdRknY%0Ag0gS0neekOhfG3aIp1MuqXqzzkVvuxu2HZJ8g2olG7qbjzSfC0ohIUVHsWUXEpLvrIuUUkew%0ALZSUUvr69atmyRXomhJKaUqakJTEEtKph/T9e84RXi8SkIikeunIxsopaVxtsVXjoUGqFnvd%0AzZCdC0rOEYyW0xISjAmKkuIJUpLeSiVplhBSoBQhGZwFESWlCcnO6SOQ4r6Q0QvSUZRU39Hq%0AKWlcbbFVo2VIWxkt/42Mkjv8jlRIPiGRsXWcklEcEUkL8X4w6C5p5N3AKO9rw9p2dlWABJtK%0AE9Jff9GW3Xx+R/fCd36kjlBSvWadjzQlVf/oW4yOMlIYL6QWarAzlcKzbIG4Lo7sDj9jMYYY%0AWs0GfNhtzQZKiToKlSFZy44MUTVHVJJRHS2XNJulZb28o+so6USXBC075+g0SUizmXckhtJp%0AkKikWox6293QJSS9UMMTf4XpXi5A1g2L4iqxGAOGUrOBPOy2ZoOJlC5IOoJSxWlCcuvxYawv%0AMo6oJEEpSpJlvbwlK8mIlMQlkYQUHL39a4IJaeYgXQlGuiMiqaajlVPSuPIbrBQdNe2S4QxY%0AZOHAzeTbd7ek4OMd6LpsFVqMwYjXSM0G8rDTmg3+h3Rkn0tbdtwRo5RxxCQhpUSSYslBouOE%0A7FJwmuRWiQnpFBLSJECauHF2iaKso8+fg6TajoSkyilpXOMdVogOIemFGshIVbqAWJetQosx%0AGPFaMvw8XADurmYDRuHogjnSW3buFVzs9QtOSdtwThLOTQrPTVNLDJIbykpSUnhb78hDAkdu%0AmF2qyOQg2SbdH4RSrQ+ul2dJbUAarVOoIW6DLSBeUlaJZRmMXrOBlW/obGQDGVhwgb11R06E%0A2rKz6xBtr1+/ppL096CSgFKaknwXQ9KRF9t2fihrTEmYkNARQmKK6IhU1VHoq4uSan6GSUqq%0AuX4b0Q6kNQo1+HCDs1k2EXMnklXY7Fm1ZgMr39BVzQbVkW+k3WoJyfByda7fm54o6aFJMkSS%0AiQWCTNLIIynJUQqS4D15QgqQdEUGIPHnsNMbJNX9EFdq243rvku9aAfSGoUafOzDQiYLia3y%0AWzKgFXv2Ys0GWr6hq5oNeUfzuYV06y+GfvQJyS5HG39wAWkppatMUgJJhJGNmwQSpKRCkjtS%0A4zt6R6JlpytSE9JncvGoMUkV1hnXfZN60Q6kNQo1uHi+s2uSBeLm00exGIN8jdRsoOUbupqP%0AFB1horkljgKkjx7Sl8jIrROuxN6a+aqS4DSJO7LXZae5lHR+ThmBowmDFN7sTu7FEkeRUs1P%0AsYdtu5bOkeCHmBbLskoe0v3OY7EdZfPylT1eGQW7JLBmAy/f0NUMWenoFoZpO0hz6ugNZ4SO%0A3OLx0L6FiQ4suKRACSVxRsZJwvMlCelF4mgyCadIJCHN7u4qQJJjGRqQ1I9LSZuAVKtQg43Q%0AE7BDt1PetDOxGAN/jdRs4OUbuoLkmxjoCKpVEUi2x9snJO7oljpKJCWhSjJREt+rGz/A4Zq3%0A7YpfXrC4DY5CQvoLHNlOuxRS4uizdGS0aRUVYoWUNK73DnVjsxmJLaIXaiieefTYXy4lC1SA%0ApP+W6f7uFlJs1pED4GWAhI7ecEbC0fz2RUVKcP9ll7amU9EHDuElmevra5qSOCPjHLkMEIY1%0AeEjzmYckNpl1NGUXj9aWVC0ljeu9Qd1oB9IahRpsl0RYSCxA12WPWDGG5DX7733s/g6Jq8ua%0ADTEdTQSk4OgjcXSbc3QrS6MslbRwUybgNOlWNAlvYKDQNfaAc0bF3t4yR2//IheRlkNK0hH0%0Aeq8iqXdnSW322q1YqAGP8CUjG/ARK8aQvEZqNuDDTms26I48pI8fRULCl2HIN3F0uzQpCUm+%0AhwFSklzYSbqNkhJGRZyGkQ5hwCpPSALSMkdxyXUlPVxIaxRq2CN90HwBwxckj0gxBnwRHpCa%0ADeRhhzUbjogjCenjR56QyMvkdmJ0QEMNSdDlfQuS5mLhKUi6TRidgiAG6V0ZJO4om45crCCp%0AdttuXGfr9aOlc6TVCzXQizl8AbEgfRSLMSSQRM0GeNjZyAa8LKQ4CpDCTcyP6MCFjKP8JSUu%0A6RYZTYsng6S5kBRTUsLolEtiLbu53rJje1XuqBFJy5Yf19l4/Wixs6GtKN98tffurGYDc6Qm%0AJLgjEiOTdWSWXZ0NkoCRO1P6mpEEKYkpwhJ50dFVzYSEjEx2iGp9ST1r2z00SH2v2YDDFOR3%0AD5CO4I5IcfJfcoIktrlcEmHkesKxcadIumWMTtzzDNIV3O8yOFIhqY4y6cjFWpJ6cClpKyGV%0AvEHfazZgD4Lesjs64gnJuyl3ZJZQijc6wu47gymJb61YiDPyVVCCpQkcrxVadmR3lqcjF7Ul%0A1UxJ4+pbXiUeGqRq0WHNBuKIfPUfnSOfraB2UJS0zFG5JDKuDiUtMpIYI5zfB5Zgl5e37OLO%0AVGjWhVhHUoWUNK6+4VWiDUjbHpv4G4Wjj/EmFFjMDiktd8QE8BeAURhRKiBxSYIRmSjLY2nL%0ALnVkypp1IepK6tVZ0uYg5dJIGEW0kynU8Ltf7b60fIPyolKzwS722OWijms2iP9BP3pHL3lC%0AchEdzUsdmUxSIox0SXGbTNGL6zi6IXkn37J7JyAp+1IjHblYQ9IACQaI23Bd0rxQw70fj0Dq%0ALfB15doQSs2GsJgd/d15zQbhKCakE5KQXARHr5c5UpMSturoLAdF0lwwMtfXccCd3HctIc3U%0AhFTTUW1Jtdp246pbXS26b9qJQQ5iOMOuB0HrLYh11REQWs2GfTcdyt8qveOaDfRrd1118SYU%0A8t7LlR2ZJCnRSUdsvlAiiTMqVri+VlPS2P1bsWWXMlo+E3Y9SaXLjqtudLXoByRSnYEXavgt%0AtN1KZ1SktR3Umg1+zvtzJ6vjmg3xWw+XjvAmFEYkJMMbdkso0aQi5u6lkvA0STBy62RSkg29%0AZXeX7EXddORiZUldt+1ahjSqXb6BFWp4DiBYvQW2eaPVdlBrNoApP1yoq5EN76B81a9fJqSj%0AUKrY/e8vW3a8o6EOJTl3j89hjZJEo84BvEFJOUglLTvuyNRyVFcSh9SlpNYh1S3fwDLJ49Fz%0A/4DUW0hnVKTpSq3ZwBbrqmbDOxG+yxsdyYSkOFpCSaaWGKokySg0CBmkKGls/6mVkGo060Ks%0AI6lsyXHVHVgtWodUt3wDPdztojDTFestVIFEfosrPnKJ63f/Qlc1GyQkHyIh/YJ4LRt29SiJ%0AF0RdhUISUwRbhZSktO3Ghrfs5gok6iimIzGPsCxqFXKonpLG1fdglWgdUt3yDeThAa7G6y3Q%0Azcd/M5Diik9Hu/fmILQVu5qPlHX08t07gPRLQAp4it8rUZpWlSQYwUanXpLe3aAmpFmTjtaS%0AVOdtmo32z5Hgh5gsy7KKDumRbQNCS4zWWxCbL4NEV3Q94bsdz5DNQXIP1IQUHXFKv2jEN5iy%0AcT78zWmxn5QRlXRzo6YkwyCVJ6TIqJ6jepL+QyEtL98QH+65bOZXI/UW0qbdTgkkWqih8LTz%0ANNcBuPrfWDOWQvLP6Y5KKPkIXQxLJTFGX78uFoTSlEmikMZLW3aaI1kfYnmsJGlJ225cdyfq%0ARWcZiS1CqjPEh6mYsB35tCj+kLwze7+Dzouf2O/7o9Kyg4QET7MTJIolTwm6vH/9IkxY2vKO%0ABKOviiQGCSSNZcvOCEjoyKzjyNTpcqiaksYr7EWNaB1S3fIN8SEVw+ot0M3bf9XaDqz7O9Rs%0AsMnJn6N1WLPBOYJpSdmEhI78ASvA6JSm0dEvSomtKhnNwtUkKglSkta2UxJSPEX6DJBWb9ZB%0ArCCp07bdhnrtqpdvkMMUsEUY6y3Qzdt/1doOARKr2WDvcPHIX4rtrmYDYRSeKUtIJHHhFjKU%0AGKNfmaT0iymyL3zNSLoBSay7gbfsREJSHK2UjlxUllS1bddutA6pdvkGUaghgHjMn+UvklWw%0AxQYP4or3ftidbwB2V7NBdWQ7v7WEpJxQwXZYb3jKSE9KCaMoyV5Ygu2FlHQjU9JYJCQG6TM4%0AMk04WlVSdqnx6ntSJdo/R6pbvkEUagAQZeUbyCoJJLLi872CUWhSdjayYSIYeUjxItIyR4QT%0AkSTGAxmftqQkzugq4JplJP0CSXbfQKKSkGbgCCG9b8JRdUnVUtJ4nV1ZHpvpbGgrlM1Xe8PO%0AajYYyShCoqODXi+DhEkh4wgiuhEDvG2fQ17SNEh6LyRlW3afFUfqDtWJlSSt95Yrx0OD1Pea%0ADSZxxCH5p6DDbhkkH3lGRk4zooxsLzhr3ElJv34lKYk7ipBacVRZ0gBp3UiP+r7XbDCSEZ4i%0ApQkJTv2rcXo3zwx3SBkZMciBpqRAiaWkE5SUadl9JpAadFRbUlnbbrz+3pTFQ4NULTqs2ZB8%0AodmEhJd1fFTkpLxjoshGFUnGiLYdadmRhPRZcZTNkDWjmqQqKWncxO7ko2VIWxmb/RvThKQ6%0AgqjPSWNklkqaUknQb0cTkj25cpDadFRXUndtu81ByuWOcKFIrdmARRaMOdgLvXx83TCWO32x%0A3zUbYrCWnXuGjmjIrVU9PSnNuhBUEkD6apgkY/hFWZqQAiSYvscgNcbIVJRUpW3XbvQEkl6z%0AIRZZMM/8dad7ua5bW3mx5zUbYpQmpNINTafLJWkdDbgBTRLMQw8pac5SEm3ZlThqLh25qC1J%0AX2Lc4C4p0X3TLj+ygRZZ2Cmevd/N3OElfbHnNRtIUEiuVEN1R6Gvrh6j5ZIMkVTsAxndkLTs%0AYlmG9hxVk7Q8JY0b3ack+gFJr9lAiiz8FiotqGPt0hf7XrMhRtKyq+go7fIuV8SewHWIpFki%0AyaekOWnbkYRkr/hGR3CptxVH9SU1/PaVov1eu9VrNgCCxzaxHGQ2b7QXe1yzgYzgsb/Klh05%0AQSrZSP7KUZbRO5USlfQ1SjIoaR4kWUhvGaRYbOsXcZS/oLVO1JD0YCGtUbOBzvEbmac7o717%0Ao02jIC+G6G/Nhl8iKKRffG55fiOlV2DtyCGVEZMEfRFREk1JxlGiKekthHd0xxxFSO04qiSJ%0AQFIljRvfKRYbGv29Us0GUmTBzWwdOYcpJPIifWf/s2c1G3RIbzgkNqg72UQ5IyM76nINPnyq%0AXJJNSW9JQEICRnebcFRXkvbyuPF9YtE6pDVqNpAiCw7k/Z4s2gCQlBeBQ89qNiiOXsqEJOcZ%0AsajJqNjSUkmQnYQk4yC9FeETEqYjOz4IHIXh5+18cMslddu228zIBmWGLMvKpUUaAAASH0lE%0AQVQqOiRSZGHkToPE/ZYjJOXFsJ3e1WwoS0jLHQGjqXwBNp8wgkai1gmhdPQxSRIRJiRgZMfZ%0A4V0yyY618cEtn37uJXV0KWnDkOrUbKBFFkqnmqs0cKpS32o2jOGBgMROkJY4yqUrTRE73ypN%0ASiw9KYjenoSX0dFMd9SOpaWSylPSuPk9otFZRmKLqDUbQrgiC7tlkHZLICVsuq/ZQB77lh10%0A2S1zVIuRe4ZQyqQtHZKCyHXcSUcz4UhNko1FRUmZlDRufH9YtA5p9ZoNtMiCf/a5PLHxGtQX%0AWfd3n2o20CAJiTqii6zBSKGULlwF0dvQA84Skh3XYJ8mkIxsuTb8cS2T1OVZ0oZ67Vaq2UCK%0ALBQnQG5Uwm9y8/Zf9cUAqX81G2hQSEsuIJFOhuqM8pR0SRqi8FKEVOYo3btmP7BKkh4mpDVq%0ANtAiC0/jAmzzRryYTDXvXc2GcXxIW3bxBElbaUlfXZ5RFUr2t1JEPHwN1ZwjGy1SKpdU1rYb%0AN7ofSbR/jrRGzQZaZOHZ43zNBvJiAqlvNRskpJCQSh2VM2KKcMzCckpUUlVEAZJ15IcORUh8%0Ap1qzVFVS8tK4wZ1QYjOdDW2Fsvlqb9hdzQYaSUJSG3bTUkc6oySWUKqsyDqytU6WODLtNfFK%0AJXXXtntokHpfs4EEadlVcKRuoiIjG1pvuCrp/0LkILmaQUsd2WiH0nJJXVxK2nZI8g16X7OB%0ANDGqOGqKkY3/42HRvBCU/i8J6cjVDIK6DAgp+55tWCqTlE9J42bePBcPDVK16EfNBoSUPUFa%0Ag1FKQiLyEbeQLvU5BnF0V8ORaaWJt1SSlpLGTbxzPlqGtJWxyabdyo44o3I2WUUiKWUQuXBy%0A7piju+Bo6R/aOKUSSV2dJXWUkcJ4oVyhBnhYWqgh1mXQTm3gNbXuQy9qNrzkkBJHWUbFYb6y%0AIq2TW2zp6upKKgJI793YuhCzqk1KGw1bWibpPwtSWaEG97C0UEOsy3CgQDrg15FE3YdenCOV%0AOwJGmoYVGWmI3HvRBqKG6LPlHCAho1qOTNNNvLykXNtuvOY7LomOmnb54Qz01hKlhRpiXYaD%0AUdLFgK9l6j70oWZDgEQdVfKwEiMNEenBixtMEJmA+j2LWW1IpllLFSTxp8drvd3S6BCSXqiB%0APCwt1EDqMuwn95aNr2XqPvSgZkNo2YUTpMpppTIj8lZaJhKd4bokmFExxZS0jiMbzVHKSuqm%0AbdcGpNE6hRrIw9JCDaQuw768tSx5DX7Iug+djWzAA50lpLUZZd8v255jlD5jQS2kREs4iJQ0%0AW9mRaTAtlUra+KWkdiBtoFADqcuwO3q2x8cPHRgJaSRKO3RVsyEe+jQhraCoyiGcR+TDK4L0%0AQyXZ2ecR0t0dg2TH2U1XhmQas7RUEntyvOrbVIt2IK1RqIE9LCnUAAsZ8ClGtOLEPq3uQ3c1%0AG5ijl1UcwZo1GS1D5IOdDZHNXxFJtsubpiRjZtO1HNlohFJOkpqSxiu+ScVoB9IahRrYw5JC%0ADeTRyCq9f8IbeDgwXK/70NV8JJ6QkhOkbJd3PUb1EUlKmqTAyLb01nVkowFLyySttX/1oqVz%0AJPghpsWyrFIBUkmhBv7IwHTyZKlc3YeuZshSSHglNrzWCKNKqUjr47bNPJ6UvkZJkJLCbjYB%0AqYkmXkbSA4VUq1DDTsZUSdOu9De17kOydO2/cfUY+x8REjjKjvKuzmiF9hxRNOeU0pTk970x%0ARzbWpZSXJNt249V3skpsNiOxRfRCDewh2c6qkFzIug/J0rX/xtVj7P59iZCkI7l8VUarIzJ3%0Ad6QHT5MEuzc2DTuysZ4lXZKSksbr7OPyaAfSGoUakoeZQg3kkS/G8JxflmWvpXUfuq7ZIB1V%0AYpTf3MqI7iAylLik8KNZSGs28fRCDkpKajfa7LVbqVADeVhaqIE8ci3H+yd8rh6+ptd96Lpm%0AQ4Rkf1uL0conRXciNEnxapLfwTYc2ViDkipp42dJ7UBao1ADfVhaqCE+CsUYnrAX+WtJ3YeO%0AazZgy67MUQVGK7fnJKIsJdG4i47uGvxMXKxsKSeJQxo3spPZaOkcaY1CDeRheaEG0qFQrOLf%0AL4GUq/vQcc0GdDRfndHqJ0W6Ijtjz5RIahvS6k08TVLSths3tptqtNjZ0FaUb77ae3dXs8Ef%0AsgHSm/ndioyaRURXSiS94JLac2RjPUr0KZqSNtDGe2iQel+zAR1ZSNERP7DLGTV2UiQIQWSS%0AEoOkr9lIrGQplRQhHW7ibGkrIZW8Qe9rNrCEpDJiil6IY765k6KynVSTEuuxaxHSak08TVJo%0A2/kH41Z2FeOhQaoWXdZsiJDe1GFUREMnRZX2UktK9jxjE45s1LckJdnHWw5p26P1v/G1g/Tm%0ADZwdVWGkIEobaksQ1dpJVdLGIJn6TTwuyT2GlLSlTbvMmplVwygitWaDsd19YSnt7AWe4qu4%0AgJoN9/G1uI1uaza8DnP6kk6GHCMtFdVDtNJ+ppSiow1Aqp2WqKSJf/gfB0mv2WDcdSD7QyvL%0AYBASX8WEFdzP5zt47Ypso9OaDa9JQqIvcEbwbCVEmqJ0ofq5SUoKD2YbgmRqWiKSPKQ/CKRx%0AuzvafdMuP8jBRrjBnlKWAdZNVnHLQ82GvXAz5j2+jQ5rNrz2kN4UkOjTGqPSk6Kq7bmKkdnb%0A+Rwnw7Jc2dano0QNSlHShEr6z4Gk12xwPz2ItCwDritX8YtDzQbyg26jw5oNr7FlR55MFZUg%0AqtqeWzfC2yWSNpiQQlS2FCQdKpBa3sWWIY3WKd/gRpgCJFmWATZvxCr+eazZALMydsQ2OhvZ%0AEBNSfC5hlFPEjnMNkfaOa4MSkmabh1S9iadJ8m27lnewdUhrlG+wJz/PwQqWZUhnVKQTI2LN%0AhqehafdUlHboqmbDa4SETwlGKqLk4K6IKBN1ITFKXTiyUY2SlIQpadzu3rUOaY3yDW5RgETg%0ALYdEftu3vQ0u97HSDl3VbHiNLbvwBGO0cs9CHUVqVJfUSUIKUcHSL5BEU9IG2natQ1qjfMMB%0ArmbUsgyVIPkh30/lNrqajyQS0hJGm0GUCSFpBo46hLS8iVc8Bz0OJCU9BEj4Q0yWZVlFh/TI%0AtgEpj3u9fEMZpH03V2kvCrzvuGYDgfSilFGniETMUNLMQdrMu2ailNIvKglT0sODVKd8w57L%0AZuyA12ed75RAehRS3yP5QmdTzX3LbgmjSopa3U0eXpL/0WVCCpG1VLiJkmLjbgO9DZ1lJLaI%0AWrNBOWfRIZG11XdO3890DOnNmxJGfUpFGLMYPYCUa+J5OFESS0nt7lDrkFYv30DFqGUZQANZ%0AW74UspUr+M220V3NBgspy6iXiGz0DZJR09IfOUkPANIa5RvCFuy/alkGeFEZ2YCQihXvw+ps%0AG53VbDjJMkoM6SV/OoreObIhLf0BwSU9CEjrlG/wW7D/0rIMbPNGrIItNnjwGF9j2+isZkOG%0AERdkMnWzuow+QkqaeH/o8RAgrVO+wRgEQcoy8M2LVRJIhm8ZttHZyAZFkSBkeqjI9BWSkZZ0%0ASFZSu3uxmc6GtkLZfLU37Kxmg2QkW3P9ROSip45sLJc0QKq5+b7XbKCMetuzkIn+QlpOqfW2%0A3bZDkm/Q95oNyKgSopQabQBuOvoMyTBLA6SasWr66LBmg2VUKRVlEHVpyzvqKyRDLSmnSVsN%0AaStjQ3/jCqmoa1qbM7tqZCW1fZK0OUi53BEuFKk1G+ykpSfs1pdyXXzmd/ES1Gywm3vsE9D9%0A3mi05+4j223NBhItIWrLVv8hmWgpSUmtvmtPIOk1G574i033EVJyg3PYaqjtgHHAryO5ubH+%0AOpKV1GnNBnhQrWehPVb1VTTEsaUgQxw0Sg8GUnaL2ZENB+7Oyfsj7Ih7Jq+iRpy73CnWbNh3%0AE5/cDc1d4YYnfoRQhzUbxu7fdbrnOrO1DY7yV5X+EyDpNRv4ncFs1pF9cvjSb7zVF2s2+Nnt%0Az+14Bj/WLoyU6K5mQytXijZja/sgMUmtvn37vXbr1GyAbfjwswHF5l1gbQd4Hms2wI845Mi3%0ADjsb2dA8Ij3aRtW70CFRSq2+feuQ1qrZYAPHaR+MMjUbSG2HEAdyO3HAUJji11XNho0gysSD%0AdpSX9GsjkjY0+nu1mg0u9mE0T0hICqRY24G+s/vxyCW438Nvv+G4165qNnSFKBMPCZKPMkpt%0Avm/rkNao2eDiOZwYHYzS0T9+KVLbQb5UGNu9NwfQ8Nvf3QnF7bqaj9QnRXpsOaQYqaQ2320z%0AIxuUGbIsq+Qh3e/AAZ9MRsKlktoOdAOuz5v06UH5hq5myPYaUSa20hGJQKnV99gwpDo1G1zE%0ATgG4UJQ07ZTaDuT3+73RzlN2yrXDXl//b6wZ41a33m6Mu96BNWLc7uY7y0hsEbVmg/3x6DFc%0AOcV+vASSfm7DOx/qFT9pNcbtbr7VGPY9H/VgbLJmg+uSwC2pRYuXQ/IXj9yJGdRscKbKzpHa%0AjbavUrUZw743Fiv22q1Us+E5Pdh33dieZPPaQ/q7G87w+yPbU+ge3u96kGU1G9qNnn2htWLY%0A98aiNqQ1ajbs0UzzKLkaazRIcqp5KNTgmoU78U1Kaza0Gz37QmvFsO+NRf1zpNVrNrAmm9oI%0AXQ7JPC84wmDvijUb2o2efaG1Ytj3xmK1zoa2Qtl8tTcsrdnQbvTsC60Vw743Fn2HtGLNhg1G%0Az77QWjHse2PRN0jyDZqo2dBu9OwLrRXDvjcWfYdULcprNrQbPftCa8Ww741Fz3ZnC2ObP8Fh%0A3xuLnu3OFsY2f4LDvjcWPdudLYxt/gSHfW8serY7Wxjb/AkO+95Y9Gx3hhhiO2OANMQQDcQA%0AaYghGogB0hBDNBADpCGGaCAGSEMM0UAMkIYYooEYIA0xRAMxQBpiiAZigDTEEA3EAGmIIRqI%0AAdIQQzQQA6QhhmggBkhDDNFADJCGGKKBGCANMUQDMUAaYogGYoC0Vtg75z5Rai9vR+xv57ff%0Acimr1aKP+7Q98cRXPN9SSQe9PCKXRy93u4/7tDVxMNq7t/+vV6sG27c42OnlEbk8ernbfdyn%0ArYndpfc463Hsjx5v54738/Pu4z5tW/Tyi10aoydbt+Oj0f2j0a7d7Sf2/qdFPCv+M3jcYZnd%0AGFv2UfYxurtZ4FpxsH3/A7i7cD/xP0b2BnP7/jZByr0fNx5b9lH2Mfa7u6XMmrF9kB7fw499%0Ae8vTHXvbx99Gnd0bi8SWfZQ9jOc71e6Y0cPYPki/xx/+5t29+T9syz7K/sX9zlY27FxsHyTy%0Aw/77pGjlHSj3Iu4gtuyj7F90d8/N9WPrIZmnO+HOxZ3Hln2UfYvnjx734VtcMbYfkjHPnjwa%0AzpG2Pp5tZ4cdxEOAZHryZ/RhH7Y2nm+3o34cgTUigfRo9NvQa/cAYm8UousdWTG2bccTSL/5%0Aj//3TvfKx5Z9lP2K0QBpo5E27dzIhj44GiANMUQTMUAaYogGYoA0xBANxABpiCEaiAHSEEM0%0AEAOkIYZoIAZIQwzRQAyQhhiigRggDTFEAzFAGmKIBmKANMQQDcQAaYghGogB0hBDNBADpCGG%0AaCAGSEMM0UAMkIYYooEYIA0xRAMxQBpiiAZigDTEEA3EAGmIIRqIAdIQQzQQA6QHHL7E0c5e%0Athisr8SDj4ZYPYbP7wEHVAvLFsf2RRbh0RBrxPD5PeDwOu4fj54sXWiINWP4FB9wBCP3o53l%0ACw2xXgyf4gMOMOJ/7j8aPfI3icQ7rxYvhEqxYpHR6PluuE3rEJVigPSAg2Wkx46Mrfof77wq%0AIMVFivMq+3CQVDkGSA84PKTn7hzpt9HOgTnYsbdviHdejbnIl6THReJtWoeoFgOkBxzYa3dv%0AzK673aq7oVO88yqHxBaB27QOUS2Gj+oBB72ORO7kEO+8yiGRReS9vIZYFsNH9YCDQqC3RME7%0Arw6QGovho3rAkYOEd14dIDUWw0f1gINCgBOgXfqifo60O0CqH8NH9YCDQiBdcvHOqx4SnEKx%0AXju5/hDlMXxUDzgYhHiRKN551Y+1s5eZkutIyfpDlMbwUT3g4BD2d9jIBujf/v0RQoqLDJDq%0AxvBRDTFEAzFAGmKIBmKANMQQDcQAaYghGogB0hBDNBADpCGGaCAGSEMM0UAMkIYYooEYIA0x%0ARAMxQBpiiAZigDTEEA3EAGmIIRqIAdIQQzQQA6QhhmggBkhDDNFADJCGGKKB+P9+P14O7dnf%0AIAAAAABJRU5ErkJggg==">
            <a:extLst>
              <a:ext uri="{FF2B5EF4-FFF2-40B4-BE49-F238E27FC236}">
                <a16:creationId xmlns:a16="http://schemas.microsoft.com/office/drawing/2014/main" id="{37417CF6-C25D-4E32-B7F7-69B9A4E164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592056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F4DD7-34BA-41C0-81D0-57940DED9BAF}"/>
              </a:ext>
            </a:extLst>
          </p:cNvPr>
          <p:cNvSpPr>
            <a:spLocks noGrp="1"/>
          </p:cNvSpPr>
          <p:nvPr>
            <p:ph type="title"/>
          </p:nvPr>
        </p:nvSpPr>
        <p:spPr>
          <a:xfrm>
            <a:off x="5297762" y="1053711"/>
            <a:ext cx="5638994" cy="1424446"/>
          </a:xfrm>
        </p:spPr>
        <p:txBody>
          <a:bodyPr>
            <a:normAutofit/>
          </a:bodyPr>
          <a:lstStyle/>
          <a:p>
            <a:r>
              <a:rPr lang="en-US">
                <a:solidFill>
                  <a:srgbClr val="FFFFFF"/>
                </a:solidFill>
              </a:rPr>
              <a:t>Cont.</a:t>
            </a:r>
          </a:p>
        </p:txBody>
      </p:sp>
      <p:pic>
        <p:nvPicPr>
          <p:cNvPr id="5" name="Picture 4">
            <a:extLst>
              <a:ext uri="{FF2B5EF4-FFF2-40B4-BE49-F238E27FC236}">
                <a16:creationId xmlns:a16="http://schemas.microsoft.com/office/drawing/2014/main" id="{1A246A54-C7B4-4A06-A38F-B832FFC7FB6A}"/>
              </a:ext>
            </a:extLst>
          </p:cNvPr>
          <p:cNvPicPr>
            <a:picLocks noChangeAspect="1"/>
          </p:cNvPicPr>
          <p:nvPr/>
        </p:nvPicPr>
        <p:blipFill>
          <a:blip r:embed="rId2"/>
          <a:stretch>
            <a:fillRect/>
          </a:stretch>
        </p:blipFill>
        <p:spPr>
          <a:xfrm>
            <a:off x="797000" y="478232"/>
            <a:ext cx="3032502" cy="2789902"/>
          </a:xfrm>
          <a:prstGeom prst="rect">
            <a:avLst/>
          </a:prstGeom>
        </p:spPr>
      </p:pic>
      <p:cxnSp>
        <p:nvCxnSpPr>
          <p:cNvPr id="13" name="Straight Connector 12">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ACE2042-C7AB-400E-9BEF-F32C815AB78D}"/>
              </a:ext>
            </a:extLst>
          </p:cNvPr>
          <p:cNvPicPr>
            <a:picLocks noChangeAspect="1"/>
          </p:cNvPicPr>
          <p:nvPr/>
        </p:nvPicPr>
        <p:blipFill>
          <a:blip r:embed="rId3"/>
          <a:stretch>
            <a:fillRect/>
          </a:stretch>
        </p:blipFill>
        <p:spPr>
          <a:xfrm>
            <a:off x="481886" y="4068644"/>
            <a:ext cx="3662730" cy="1831365"/>
          </a:xfrm>
          <a:prstGeom prst="rect">
            <a:avLst/>
          </a:prstGeom>
        </p:spPr>
      </p:pic>
      <p:sp>
        <p:nvSpPr>
          <p:cNvPr id="3" name="Content Placeholder 2">
            <a:extLst>
              <a:ext uri="{FF2B5EF4-FFF2-40B4-BE49-F238E27FC236}">
                <a16:creationId xmlns:a16="http://schemas.microsoft.com/office/drawing/2014/main" id="{DA82811D-60E8-4A0D-B53D-2F5A5EC7C39A}"/>
              </a:ext>
            </a:extLst>
          </p:cNvPr>
          <p:cNvSpPr>
            <a:spLocks noGrp="1"/>
          </p:cNvSpPr>
          <p:nvPr>
            <p:ph idx="1"/>
          </p:nvPr>
        </p:nvSpPr>
        <p:spPr>
          <a:xfrm>
            <a:off x="5297762" y="2799889"/>
            <a:ext cx="5747187" cy="2987543"/>
          </a:xfrm>
        </p:spPr>
        <p:txBody>
          <a:bodyPr anchor="t">
            <a:normAutofit/>
          </a:bodyPr>
          <a:lstStyle/>
          <a:p>
            <a:r>
              <a:rPr lang="en-US" sz="2400">
                <a:solidFill>
                  <a:srgbClr val="FFFFFF"/>
                </a:solidFill>
              </a:rPr>
              <a:t>Association done between pixel intensities in pixel0003 and pixel0081 (random 2 pixels)</a:t>
            </a:r>
          </a:p>
          <a:p>
            <a:endParaRPr lang="en-US" sz="2400">
              <a:solidFill>
                <a:srgbClr val="FFFFFF"/>
              </a:solidFill>
            </a:endParaRPr>
          </a:p>
        </p:txBody>
      </p:sp>
      <p:pic>
        <p:nvPicPr>
          <p:cNvPr id="9" name="Picture 8">
            <a:extLst>
              <a:ext uri="{FF2B5EF4-FFF2-40B4-BE49-F238E27FC236}">
                <a16:creationId xmlns:a16="http://schemas.microsoft.com/office/drawing/2014/main" id="{A0F71287-46D7-4BF3-BBEB-5FB40A814FA5}"/>
              </a:ext>
            </a:extLst>
          </p:cNvPr>
          <p:cNvPicPr>
            <a:picLocks noChangeAspect="1"/>
          </p:cNvPicPr>
          <p:nvPr/>
        </p:nvPicPr>
        <p:blipFill>
          <a:blip r:embed="rId4"/>
          <a:stretch>
            <a:fillRect/>
          </a:stretch>
        </p:blipFill>
        <p:spPr>
          <a:xfrm>
            <a:off x="5297762" y="4293660"/>
            <a:ext cx="2295525" cy="428625"/>
          </a:xfrm>
          <a:prstGeom prst="rect">
            <a:avLst/>
          </a:prstGeom>
        </p:spPr>
      </p:pic>
    </p:spTree>
    <p:extLst>
      <p:ext uri="{BB962C8B-B14F-4D97-AF65-F5344CB8AC3E}">
        <p14:creationId xmlns:p14="http://schemas.microsoft.com/office/powerpoint/2010/main" val="4280189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17C82-C188-4527-8107-CA31B36A854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Cont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E60C182-4342-42AF-84C2-4A3B75598AD7}"/>
              </a:ext>
            </a:extLst>
          </p:cNvPr>
          <p:cNvPicPr>
            <a:picLocks noChangeAspect="1"/>
          </p:cNvPicPr>
          <p:nvPr/>
        </p:nvPicPr>
        <p:blipFill>
          <a:blip r:embed="rId2"/>
          <a:stretch>
            <a:fillRect/>
          </a:stretch>
        </p:blipFill>
        <p:spPr>
          <a:xfrm>
            <a:off x="1060707" y="2426818"/>
            <a:ext cx="3997637"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B9F2C97-C22A-455C-B71B-788E4DE7609D}"/>
              </a:ext>
            </a:extLst>
          </p:cNvPr>
          <p:cNvPicPr>
            <a:picLocks noGrp="1" noChangeAspect="1"/>
          </p:cNvPicPr>
          <p:nvPr>
            <p:ph idx="1"/>
          </p:nvPr>
        </p:nvPicPr>
        <p:blipFill>
          <a:blip r:embed="rId3"/>
          <a:stretch>
            <a:fillRect/>
          </a:stretch>
        </p:blipFill>
        <p:spPr>
          <a:xfrm>
            <a:off x="7174213" y="2426818"/>
            <a:ext cx="3997637" cy="3997637"/>
          </a:xfrm>
          <a:prstGeom prst="rect">
            <a:avLst/>
          </a:prstGeom>
        </p:spPr>
      </p:pic>
    </p:spTree>
    <p:extLst>
      <p:ext uri="{BB962C8B-B14F-4D97-AF65-F5344CB8AC3E}">
        <p14:creationId xmlns:p14="http://schemas.microsoft.com/office/powerpoint/2010/main" val="1090269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C151B2-EEA3-41C0-8CFF-41A5567A4AFD}"/>
              </a:ext>
            </a:extLst>
          </p:cNvPr>
          <p:cNvSpPr>
            <a:spLocks noGrp="1"/>
          </p:cNvSpPr>
          <p:nvPr>
            <p:ph type="title"/>
          </p:nvPr>
        </p:nvSpPr>
        <p:spPr>
          <a:xfrm>
            <a:off x="863029" y="1012004"/>
            <a:ext cx="3416158" cy="4795408"/>
          </a:xfrm>
        </p:spPr>
        <p:txBody>
          <a:bodyPr>
            <a:normAutofit/>
          </a:bodyPr>
          <a:lstStyle/>
          <a:p>
            <a:r>
              <a:rPr lang="en-US">
                <a:solidFill>
                  <a:srgbClr val="FFFFFF"/>
                </a:solidFill>
              </a:rPr>
              <a:t>Conclusion</a:t>
            </a:r>
          </a:p>
        </p:txBody>
      </p:sp>
      <p:graphicFrame>
        <p:nvGraphicFramePr>
          <p:cNvPr id="5" name="Content Placeholder 2">
            <a:extLst>
              <a:ext uri="{FF2B5EF4-FFF2-40B4-BE49-F238E27FC236}">
                <a16:creationId xmlns:a16="http://schemas.microsoft.com/office/drawing/2014/main" id="{62AC6C51-C3A7-4473-8F9D-E9025612F088}"/>
              </a:ext>
            </a:extLst>
          </p:cNvPr>
          <p:cNvGraphicFramePr>
            <a:graphicFrameLocks noGrp="1"/>
          </p:cNvGraphicFramePr>
          <p:nvPr>
            <p:ph idx="1"/>
            <p:extLst>
              <p:ext uri="{D42A27DB-BD31-4B8C-83A1-F6EECF244321}">
                <p14:modId xmlns:p14="http://schemas.microsoft.com/office/powerpoint/2010/main" val="266732090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616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B5393-F664-4DAD-AF18-DB241D35FB7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References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2B990B-97AD-48ED-AF0A-7063FB2E0DAB}"/>
              </a:ext>
            </a:extLst>
          </p:cNvPr>
          <p:cNvSpPr>
            <a:spLocks noGrp="1"/>
          </p:cNvSpPr>
          <p:nvPr>
            <p:ph idx="1"/>
          </p:nvPr>
        </p:nvSpPr>
        <p:spPr>
          <a:xfrm>
            <a:off x="4976031" y="963877"/>
            <a:ext cx="6377769" cy="4930246"/>
          </a:xfrm>
        </p:spPr>
        <p:txBody>
          <a:bodyPr anchor="ctr">
            <a:normAutofit/>
          </a:bodyPr>
          <a:lstStyle/>
          <a:p>
            <a:r>
              <a:rPr lang="en-US" sz="2400" dirty="0" err="1"/>
              <a:t>Tschandl</a:t>
            </a:r>
            <a:r>
              <a:rPr lang="en-US" sz="2400" dirty="0"/>
              <a:t>, P., Rosendahl, C., &amp; Kittler, H. (2015). The HAM10000 dataset, a large collection of multi-source dermatoscopic images of common pigmented skin lesions. </a:t>
            </a:r>
            <a:r>
              <a:rPr lang="en-US" sz="2400" i="1" dirty="0"/>
              <a:t>Scientific Data. </a:t>
            </a:r>
            <a:r>
              <a:rPr lang="en-US" sz="2400" dirty="0"/>
              <a:t>5. http://dx.doi.org/10.1038/sdata.2018.161</a:t>
            </a:r>
          </a:p>
          <a:p>
            <a:r>
              <a:rPr lang="en-US" sz="2400" dirty="0"/>
              <a:t>https://www.kaggle.com/kmader/skin-cancer-mnist-ham10000/home</a:t>
            </a:r>
          </a:p>
          <a:p>
            <a:endParaRPr lang="en-US" sz="2400" dirty="0"/>
          </a:p>
        </p:txBody>
      </p:sp>
    </p:spTree>
    <p:extLst>
      <p:ext uri="{BB962C8B-B14F-4D97-AF65-F5344CB8AC3E}">
        <p14:creationId xmlns:p14="http://schemas.microsoft.com/office/powerpoint/2010/main" val="3434029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1BFAA-6628-4A99-9C02-F12EDE57DC2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Thank you</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77878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ECAC2-6353-47AF-9341-2A8CDA74524B}"/>
              </a:ext>
            </a:extLst>
          </p:cNvPr>
          <p:cNvPicPr>
            <a:picLocks noChangeAspect="1"/>
          </p:cNvPicPr>
          <p:nvPr/>
        </p:nvPicPr>
        <p:blipFill rotWithShape="1">
          <a:blip r:embed="rId2"/>
          <a:srcRect t="16850" b="124"/>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782E8E5-2BEC-45BB-A196-8FD3FA89C018}"/>
              </a:ext>
            </a:extLst>
          </p:cNvPr>
          <p:cNvSpPr>
            <a:spLocks noGrp="1"/>
          </p:cNvSpPr>
          <p:nvPr>
            <p:ph type="title"/>
          </p:nvPr>
        </p:nvSpPr>
        <p:spPr>
          <a:xfrm>
            <a:off x="709448" y="1913950"/>
            <a:ext cx="4204137" cy="1342754"/>
          </a:xfrm>
        </p:spPr>
        <p:txBody>
          <a:bodyPr>
            <a:normAutofit/>
          </a:bodyPr>
          <a:lstStyle/>
          <a:p>
            <a:pPr algn="ctr"/>
            <a:r>
              <a:rPr lang="en-US" sz="3600"/>
              <a:t>Abstract</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345230-B547-4996-8F01-7A6084CE81A3}"/>
              </a:ext>
            </a:extLst>
          </p:cNvPr>
          <p:cNvSpPr>
            <a:spLocks noGrp="1"/>
          </p:cNvSpPr>
          <p:nvPr>
            <p:ph idx="1"/>
          </p:nvPr>
        </p:nvSpPr>
        <p:spPr>
          <a:xfrm>
            <a:off x="525516" y="3417573"/>
            <a:ext cx="4593021" cy="2619839"/>
          </a:xfrm>
        </p:spPr>
        <p:txBody>
          <a:bodyPr anchor="ctr">
            <a:normAutofit/>
          </a:bodyPr>
          <a:lstStyle/>
          <a:p>
            <a:r>
              <a:rPr lang="en-US" sz="1300"/>
              <a:t>HAM10000 is abbreviated as humans against machines with 10000 training dermatoscopic images</a:t>
            </a:r>
          </a:p>
          <a:p>
            <a:r>
              <a:rPr lang="en-US" sz="1300"/>
              <a:t>Each record is a dermatoscopic image of pigmented facial lesions collected from different populations</a:t>
            </a:r>
          </a:p>
          <a:p>
            <a:r>
              <a:rPr lang="en-US" sz="1300"/>
              <a:t>Each image, represented by 64 pixels (8X8), is classified into different labels</a:t>
            </a:r>
          </a:p>
          <a:p>
            <a:r>
              <a:rPr lang="en-US" sz="1300"/>
              <a:t>Each label represents an important diagnostic category in the realm of pigmented lesions</a:t>
            </a:r>
          </a:p>
          <a:p>
            <a:r>
              <a:rPr lang="en-US" sz="1300"/>
              <a:t>Aim: To perform supervised(Classification) and unsupervised (Clustering and Association) learning techniques on the HAM10000 dataset to produce useful information. </a:t>
            </a:r>
          </a:p>
        </p:txBody>
      </p:sp>
    </p:spTree>
    <p:extLst>
      <p:ext uri="{BB962C8B-B14F-4D97-AF65-F5344CB8AC3E}">
        <p14:creationId xmlns:p14="http://schemas.microsoft.com/office/powerpoint/2010/main" val="138158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A596EEF-0391-4CFF-BBF5-12E07DC706C7}"/>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Introduction</a:t>
            </a:r>
          </a:p>
        </p:txBody>
      </p:sp>
      <p:graphicFrame>
        <p:nvGraphicFramePr>
          <p:cNvPr id="5" name="Content Placeholder 2">
            <a:extLst>
              <a:ext uri="{FF2B5EF4-FFF2-40B4-BE49-F238E27FC236}">
                <a16:creationId xmlns:a16="http://schemas.microsoft.com/office/drawing/2014/main" id="{04767375-D024-4395-9874-F9CD48B0F666}"/>
              </a:ext>
            </a:extLst>
          </p:cNvPr>
          <p:cNvGraphicFramePr>
            <a:graphicFrameLocks noGrp="1"/>
          </p:cNvGraphicFramePr>
          <p:nvPr>
            <p:ph idx="1"/>
            <p:extLst>
              <p:ext uri="{D42A27DB-BD31-4B8C-83A1-F6EECF244321}">
                <p14:modId xmlns:p14="http://schemas.microsoft.com/office/powerpoint/2010/main" val="385465519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540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22BE207D-14B5-4352-B825-A40D1912B560}"/>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Cont.</a:t>
            </a:r>
          </a:p>
        </p:txBody>
      </p:sp>
      <p:graphicFrame>
        <p:nvGraphicFramePr>
          <p:cNvPr id="5" name="Content Placeholder 2">
            <a:extLst>
              <a:ext uri="{FF2B5EF4-FFF2-40B4-BE49-F238E27FC236}">
                <a16:creationId xmlns:a16="http://schemas.microsoft.com/office/drawing/2014/main" id="{69D12DEF-3C23-40A4-B17B-C3B6CC2A2225}"/>
              </a:ext>
            </a:extLst>
          </p:cNvPr>
          <p:cNvGraphicFramePr>
            <a:graphicFrameLocks noGrp="1"/>
          </p:cNvGraphicFramePr>
          <p:nvPr>
            <p:ph idx="1"/>
            <p:extLst>
              <p:ext uri="{D42A27DB-BD31-4B8C-83A1-F6EECF244321}">
                <p14:modId xmlns:p14="http://schemas.microsoft.com/office/powerpoint/2010/main" val="317780210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9293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CA652EE-6DA6-461D-B7F8-5E78B40B69F7}"/>
              </a:ext>
            </a:extLst>
          </p:cNvPr>
          <p:cNvPicPr>
            <a:picLocks noGrp="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bwMode="auto">
          <a:xfrm>
            <a:off x="1391844" y="1286934"/>
            <a:ext cx="5394433" cy="4259480"/>
          </a:xfrm>
          <a:prstGeom prst="rect">
            <a:avLst/>
          </a:prstGeom>
          <a:noFill/>
        </p:spPr>
      </p:pic>
      <p:sp>
        <p:nvSpPr>
          <p:cNvPr id="12" name="Rectangle 9">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C989F2-C75D-4611-9705-B8D8BA70D988}"/>
              </a:ext>
            </a:extLst>
          </p:cNvPr>
          <p:cNvSpPr>
            <a:spLocks noGrp="1"/>
          </p:cNvSpPr>
          <p:nvPr>
            <p:ph type="title"/>
          </p:nvPr>
        </p:nvSpPr>
        <p:spPr>
          <a:xfrm>
            <a:off x="8502650" y="643467"/>
            <a:ext cx="3117850" cy="2556385"/>
          </a:xfrm>
        </p:spPr>
        <p:txBody>
          <a:bodyPr vert="horz" lIns="91440" tIns="45720" rIns="91440" bIns="45720" rtlCol="0" anchor="b">
            <a:normAutofit/>
          </a:bodyPr>
          <a:lstStyle/>
          <a:p>
            <a:r>
              <a:rPr lang="en-US" sz="4800" b="1" kern="1200" dirty="0">
                <a:solidFill>
                  <a:schemeClr val="bg1"/>
                </a:solidFill>
                <a:latin typeface="+mj-lt"/>
                <a:ea typeface="+mj-ea"/>
                <a:cs typeface="+mj-cs"/>
              </a:rPr>
              <a:t>Label:0,</a:t>
            </a:r>
            <a:r>
              <a:rPr lang="en-US" sz="4800" kern="1200" dirty="0">
                <a:solidFill>
                  <a:schemeClr val="bg1"/>
                </a:solidFill>
                <a:latin typeface="+mj-lt"/>
                <a:ea typeface="+mj-ea"/>
                <a:cs typeface="+mj-cs"/>
              </a:rPr>
              <a:t> </a:t>
            </a:r>
            <a:r>
              <a:rPr lang="en-US" sz="4800" b="1" kern="1200" dirty="0" err="1">
                <a:solidFill>
                  <a:schemeClr val="bg1"/>
                </a:solidFill>
                <a:latin typeface="+mj-lt"/>
                <a:ea typeface="+mj-ea"/>
                <a:cs typeface="+mj-cs"/>
              </a:rPr>
              <a:t>akiec</a:t>
            </a:r>
            <a:br>
              <a:rPr lang="en-US" sz="4800" b="1" kern="1200" dirty="0">
                <a:solidFill>
                  <a:schemeClr val="bg1"/>
                </a:solidFill>
                <a:latin typeface="+mj-lt"/>
                <a:ea typeface="+mj-ea"/>
                <a:cs typeface="+mj-cs"/>
              </a:rPr>
            </a:br>
            <a:endParaRPr lang="en-US" sz="4800" kern="1200" dirty="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5B896F1A-B8EF-4E9B-9C30-D8BDBD987AD0}"/>
              </a:ext>
            </a:extLst>
          </p:cNvPr>
          <p:cNvSpPr>
            <a:spLocks noGrp="1"/>
          </p:cNvSpPr>
          <p:nvPr>
            <p:ph type="body" sz="half" idx="2"/>
          </p:nvPr>
        </p:nvSpPr>
        <p:spPr>
          <a:xfrm>
            <a:off x="8502649" y="3358608"/>
            <a:ext cx="3045883" cy="2831273"/>
          </a:xfrm>
        </p:spPr>
        <p:txBody>
          <a:bodyPr vert="horz" lIns="91440" tIns="45720" rIns="91440" bIns="45720" rtlCol="0">
            <a:normAutofit/>
          </a:bodyPr>
          <a:lstStyle/>
          <a:p>
            <a:pPr indent="-228600">
              <a:buFont typeface="Arial" panose="020B0604020202020204" pitchFamily="34" charset="0"/>
              <a:buChar char="•"/>
            </a:pPr>
            <a:r>
              <a:rPr lang="en-US" sz="1800" dirty="0">
                <a:solidFill>
                  <a:schemeClr val="bg1"/>
                </a:solidFill>
              </a:rPr>
              <a:t>Actinic keratoses and intraepithelial carcinoma / Bowen's disease </a:t>
            </a:r>
          </a:p>
          <a:p>
            <a:pPr indent="-228600">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1953871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04DC46B-8C1E-4204-A49C-71973B162BEA}"/>
              </a:ext>
            </a:extLst>
          </p:cNvPr>
          <p:cNvPicPr>
            <a:picLocks noGrp="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bwMode="auto">
          <a:xfrm>
            <a:off x="1391844" y="1286934"/>
            <a:ext cx="5394433" cy="4259480"/>
          </a:xfrm>
          <a:prstGeom prst="rect">
            <a:avLst/>
          </a:prstGeom>
          <a:noFill/>
        </p:spPr>
      </p:pic>
      <p:sp>
        <p:nvSpPr>
          <p:cNvPr id="10" name="Rectangle 9">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62771D-1ED9-493A-B333-21EA8A5BA442}"/>
              </a:ext>
            </a:extLst>
          </p:cNvPr>
          <p:cNvSpPr>
            <a:spLocks noGrp="1"/>
          </p:cNvSpPr>
          <p:nvPr>
            <p:ph type="title"/>
          </p:nvPr>
        </p:nvSpPr>
        <p:spPr>
          <a:xfrm>
            <a:off x="8502650" y="643467"/>
            <a:ext cx="3117850" cy="2556385"/>
          </a:xfrm>
        </p:spPr>
        <p:txBody>
          <a:bodyPr vert="horz" lIns="91440" tIns="45720" rIns="91440" bIns="45720" rtlCol="0" anchor="b">
            <a:normAutofit/>
          </a:bodyPr>
          <a:lstStyle/>
          <a:p>
            <a:r>
              <a:rPr lang="en-US" sz="4800" b="1" kern="1200" dirty="0">
                <a:solidFill>
                  <a:schemeClr val="bg1"/>
                </a:solidFill>
                <a:latin typeface="+mj-lt"/>
                <a:ea typeface="+mj-ea"/>
                <a:cs typeface="+mj-cs"/>
              </a:rPr>
              <a:t>Label:1,</a:t>
            </a:r>
            <a:r>
              <a:rPr lang="en-US" sz="4800" kern="1200" dirty="0">
                <a:solidFill>
                  <a:schemeClr val="bg1"/>
                </a:solidFill>
                <a:latin typeface="+mj-lt"/>
                <a:ea typeface="+mj-ea"/>
                <a:cs typeface="+mj-cs"/>
              </a:rPr>
              <a:t> </a:t>
            </a:r>
            <a:r>
              <a:rPr lang="en-US" sz="4800" b="1" kern="1200" dirty="0">
                <a:solidFill>
                  <a:schemeClr val="bg1"/>
                </a:solidFill>
                <a:latin typeface="+mj-lt"/>
                <a:ea typeface="+mj-ea"/>
                <a:cs typeface="+mj-cs"/>
              </a:rPr>
              <a:t>bcc</a:t>
            </a:r>
            <a:br>
              <a:rPr lang="en-US" sz="4800" b="1" kern="1200" dirty="0">
                <a:solidFill>
                  <a:schemeClr val="bg1"/>
                </a:solidFill>
                <a:latin typeface="+mj-lt"/>
                <a:ea typeface="+mj-ea"/>
                <a:cs typeface="+mj-cs"/>
              </a:rPr>
            </a:br>
            <a:endParaRPr lang="en-US" sz="4800" kern="1200" dirty="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EC70DA10-C42E-4D18-A5BE-1E9DB12D3131}"/>
              </a:ext>
            </a:extLst>
          </p:cNvPr>
          <p:cNvSpPr>
            <a:spLocks noGrp="1"/>
          </p:cNvSpPr>
          <p:nvPr>
            <p:ph type="body" sz="half" idx="2"/>
          </p:nvPr>
        </p:nvSpPr>
        <p:spPr>
          <a:xfrm>
            <a:off x="8502649" y="3358608"/>
            <a:ext cx="3045883" cy="2831273"/>
          </a:xfrm>
        </p:spPr>
        <p:txBody>
          <a:bodyPr vert="horz" lIns="91440" tIns="45720" rIns="91440" bIns="45720" rtlCol="0">
            <a:normAutofit/>
          </a:bodyPr>
          <a:lstStyle/>
          <a:p>
            <a:pPr indent="-228600">
              <a:buFont typeface="Arial" panose="020B0604020202020204" pitchFamily="34" charset="0"/>
              <a:buChar char="•"/>
            </a:pPr>
            <a:r>
              <a:rPr lang="en-US" sz="1800">
                <a:solidFill>
                  <a:schemeClr val="bg1"/>
                </a:solidFill>
              </a:rPr>
              <a:t>Basal cell carcinoma </a:t>
            </a:r>
          </a:p>
          <a:p>
            <a:pPr indent="-228600">
              <a:buFont typeface="Arial" panose="020B0604020202020204" pitchFamily="34" charset="0"/>
              <a:buChar char="•"/>
            </a:pPr>
            <a:endParaRPr lang="en-US" sz="1800">
              <a:solidFill>
                <a:schemeClr val="bg1"/>
              </a:solidFill>
            </a:endParaRPr>
          </a:p>
        </p:txBody>
      </p:sp>
    </p:spTree>
    <p:extLst>
      <p:ext uri="{BB962C8B-B14F-4D97-AF65-F5344CB8AC3E}">
        <p14:creationId xmlns:p14="http://schemas.microsoft.com/office/powerpoint/2010/main" val="68879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9239D-594D-493A-9A3B-CCFD44BAEF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9407" y="1286934"/>
            <a:ext cx="5679306" cy="4259480"/>
          </a:xfrm>
          <a:prstGeom prst="rect">
            <a:avLst/>
          </a:prstGeom>
          <a:noFill/>
        </p:spPr>
      </p:pic>
      <p:sp>
        <p:nvSpPr>
          <p:cNvPr id="10" name="Rectangle 9">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664568-3044-468E-8420-A9BA5EB2A6EC}"/>
              </a:ext>
            </a:extLst>
          </p:cNvPr>
          <p:cNvSpPr>
            <a:spLocks noGrp="1"/>
          </p:cNvSpPr>
          <p:nvPr>
            <p:ph type="title"/>
          </p:nvPr>
        </p:nvSpPr>
        <p:spPr>
          <a:xfrm>
            <a:off x="8502650" y="643467"/>
            <a:ext cx="3117850" cy="2556385"/>
          </a:xfrm>
        </p:spPr>
        <p:txBody>
          <a:bodyPr vert="horz" lIns="91440" tIns="45720" rIns="91440" bIns="45720" rtlCol="0" anchor="b">
            <a:normAutofit/>
          </a:bodyPr>
          <a:lstStyle/>
          <a:p>
            <a:r>
              <a:rPr lang="en-US" sz="4800" b="1" kern="1200">
                <a:solidFill>
                  <a:schemeClr val="bg1"/>
                </a:solidFill>
                <a:latin typeface="+mj-lt"/>
                <a:ea typeface="+mj-ea"/>
                <a:cs typeface="+mj-cs"/>
              </a:rPr>
              <a:t>Label:2, bkl </a:t>
            </a:r>
            <a:endParaRPr lang="en-US" sz="4800" kern="120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3FBF9387-840D-4BFA-BB1B-BF4266BC45D7}"/>
              </a:ext>
            </a:extLst>
          </p:cNvPr>
          <p:cNvSpPr>
            <a:spLocks noGrp="1"/>
          </p:cNvSpPr>
          <p:nvPr>
            <p:ph type="body" sz="half" idx="2"/>
          </p:nvPr>
        </p:nvSpPr>
        <p:spPr>
          <a:xfrm>
            <a:off x="8502649" y="3358608"/>
            <a:ext cx="3045883" cy="2831273"/>
          </a:xfrm>
        </p:spPr>
        <p:txBody>
          <a:bodyPr vert="horz" lIns="91440" tIns="45720" rIns="91440" bIns="45720" rtlCol="0">
            <a:normAutofit/>
          </a:bodyPr>
          <a:lstStyle/>
          <a:p>
            <a:pPr indent="-228600">
              <a:buFont typeface="Arial" panose="020B0604020202020204" pitchFamily="34" charset="0"/>
              <a:buChar char="•"/>
            </a:pPr>
            <a:r>
              <a:rPr lang="en-US" sz="1800">
                <a:solidFill>
                  <a:schemeClr val="bg1"/>
                </a:solidFill>
              </a:rPr>
              <a:t>Benign keratosis-like lesions (solar lentigines / seborrheic keratoses and lichen-planus like keratoses)</a:t>
            </a:r>
          </a:p>
          <a:p>
            <a:pPr indent="-228600">
              <a:buFont typeface="Arial" panose="020B0604020202020204" pitchFamily="34" charset="0"/>
              <a:buChar char="•"/>
            </a:pPr>
            <a:endParaRPr lang="en-US" sz="1800">
              <a:solidFill>
                <a:schemeClr val="bg1"/>
              </a:solidFill>
            </a:endParaRPr>
          </a:p>
        </p:txBody>
      </p:sp>
    </p:spTree>
    <p:extLst>
      <p:ext uri="{BB962C8B-B14F-4D97-AF65-F5344CB8AC3E}">
        <p14:creationId xmlns:p14="http://schemas.microsoft.com/office/powerpoint/2010/main" val="103383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1992D3-24C5-40F7-8ADB-6ED1A857B2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9407" y="1286934"/>
            <a:ext cx="5679306" cy="4259480"/>
          </a:xfrm>
          <a:prstGeom prst="rect">
            <a:avLst/>
          </a:prstGeom>
          <a:noFill/>
        </p:spPr>
      </p:pic>
      <p:sp>
        <p:nvSpPr>
          <p:cNvPr id="10" name="Rectangle 9">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5D2753-F1F1-4795-A4A1-6FDD2A2A1A52}"/>
              </a:ext>
            </a:extLst>
          </p:cNvPr>
          <p:cNvSpPr>
            <a:spLocks noGrp="1"/>
          </p:cNvSpPr>
          <p:nvPr>
            <p:ph type="title"/>
          </p:nvPr>
        </p:nvSpPr>
        <p:spPr>
          <a:xfrm>
            <a:off x="8502650" y="643467"/>
            <a:ext cx="3117850" cy="2556385"/>
          </a:xfrm>
        </p:spPr>
        <p:txBody>
          <a:bodyPr vert="horz" lIns="91440" tIns="45720" rIns="91440" bIns="45720" rtlCol="0" anchor="b">
            <a:normAutofit/>
          </a:bodyPr>
          <a:lstStyle/>
          <a:p>
            <a:r>
              <a:rPr lang="en-US" sz="4800" b="1" kern="1200">
                <a:solidFill>
                  <a:schemeClr val="bg1"/>
                </a:solidFill>
                <a:latin typeface="+mj-lt"/>
                <a:ea typeface="+mj-ea"/>
                <a:cs typeface="+mj-cs"/>
              </a:rPr>
              <a:t>Label:3, df</a:t>
            </a:r>
            <a:endParaRPr lang="en-US" sz="4800" kern="1200">
              <a:solidFill>
                <a:schemeClr val="bg1"/>
              </a:solidFill>
              <a:latin typeface="+mj-lt"/>
              <a:ea typeface="+mj-ea"/>
              <a:cs typeface="+mj-cs"/>
            </a:endParaRPr>
          </a:p>
        </p:txBody>
      </p:sp>
      <p:sp>
        <p:nvSpPr>
          <p:cNvPr id="4" name="Text Placeholder 3">
            <a:extLst>
              <a:ext uri="{FF2B5EF4-FFF2-40B4-BE49-F238E27FC236}">
                <a16:creationId xmlns:a16="http://schemas.microsoft.com/office/drawing/2014/main" id="{EBF3EA1F-FEA4-4DD0-AB97-EDDBB53A8E76}"/>
              </a:ext>
            </a:extLst>
          </p:cNvPr>
          <p:cNvSpPr>
            <a:spLocks noGrp="1"/>
          </p:cNvSpPr>
          <p:nvPr>
            <p:ph type="body" sz="half" idx="2"/>
          </p:nvPr>
        </p:nvSpPr>
        <p:spPr>
          <a:xfrm>
            <a:off x="8502649" y="3358608"/>
            <a:ext cx="3045883" cy="2831273"/>
          </a:xfrm>
        </p:spPr>
        <p:txBody>
          <a:bodyPr vert="horz" lIns="91440" tIns="45720" rIns="91440" bIns="45720" rtlCol="0">
            <a:normAutofit/>
          </a:bodyPr>
          <a:lstStyle/>
          <a:p>
            <a:pPr indent="-228600">
              <a:buFont typeface="Arial" panose="020B0604020202020204" pitchFamily="34" charset="0"/>
              <a:buChar char="•"/>
            </a:pPr>
            <a:r>
              <a:rPr lang="en-US" sz="1800">
                <a:solidFill>
                  <a:schemeClr val="bg1"/>
                </a:solidFill>
              </a:rPr>
              <a:t>Dermatofibroma</a:t>
            </a:r>
          </a:p>
          <a:p>
            <a:pPr indent="-228600">
              <a:buFont typeface="Arial" panose="020B0604020202020204" pitchFamily="34" charset="0"/>
              <a:buChar char="•"/>
            </a:pPr>
            <a:endParaRPr lang="en-US" sz="1800">
              <a:solidFill>
                <a:schemeClr val="bg1"/>
              </a:solidFill>
            </a:endParaRPr>
          </a:p>
        </p:txBody>
      </p:sp>
    </p:spTree>
    <p:extLst>
      <p:ext uri="{BB962C8B-B14F-4D97-AF65-F5344CB8AC3E}">
        <p14:creationId xmlns:p14="http://schemas.microsoft.com/office/powerpoint/2010/main" val="1019191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3200</TotalTime>
  <Words>989</Words>
  <Application>Microsoft Office PowerPoint</Application>
  <PresentationFormat>Widescreen</PresentationFormat>
  <Paragraphs>94</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Analysis on  HAM10000 dataset</vt:lpstr>
      <vt:lpstr>Outline</vt:lpstr>
      <vt:lpstr>Abstract</vt:lpstr>
      <vt:lpstr>Introduction</vt:lpstr>
      <vt:lpstr>Cont.</vt:lpstr>
      <vt:lpstr>Label:0, akiec </vt:lpstr>
      <vt:lpstr>Label:1, bcc </vt:lpstr>
      <vt:lpstr>Label:2, bkl </vt:lpstr>
      <vt:lpstr>Label:3, df</vt:lpstr>
      <vt:lpstr>Label:4, nv </vt:lpstr>
      <vt:lpstr>Label:5, vasc</vt:lpstr>
      <vt:lpstr>Label:6, mel </vt:lpstr>
      <vt:lpstr>Methodology</vt:lpstr>
      <vt:lpstr>Cont.</vt:lpstr>
      <vt:lpstr>Results</vt:lpstr>
      <vt:lpstr>Classification results</vt:lpstr>
      <vt:lpstr>Cont.</vt:lpstr>
      <vt:lpstr>Preliminary clustering results</vt:lpstr>
      <vt:lpstr>K-means</vt:lpstr>
      <vt:lpstr>Fuzzy K-means</vt:lpstr>
      <vt:lpstr>Hierarchical clustering</vt:lpstr>
      <vt:lpstr>Model based clusters</vt:lpstr>
      <vt:lpstr>NbClust</vt:lpstr>
      <vt:lpstr>Association results</vt:lpstr>
      <vt:lpstr>Cont.</vt:lpstr>
      <vt:lpstr>Cont</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on  HAM10000 dataset</dc:title>
  <dc:creator>fadhilsalih707@gmail.com</dc:creator>
  <cp:lastModifiedBy>fadhilsalih707@gmail.com</cp:lastModifiedBy>
  <cp:revision>25</cp:revision>
  <dcterms:created xsi:type="dcterms:W3CDTF">2018-11-29T17:22:04Z</dcterms:created>
  <dcterms:modified xsi:type="dcterms:W3CDTF">2018-12-12T01:20:56Z</dcterms:modified>
</cp:coreProperties>
</file>